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43347" y="1113532"/>
            <a:ext cx="857250" cy="857250"/>
          </a:xfrm>
          <a:prstGeom prst="rect">
            <a:avLst/>
          </a:prstGeom>
          <a:solidFill>
            <a:srgbClr val="FFFFFF">
              <a:alpha val="20000"/>
            </a:srgbClr>
          </a:solidFill>
          <a:ln w="18288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143347" y="1113532"/>
            <a:ext cx="8572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O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2015319" y="2256532"/>
            <a:ext cx="5113334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FFFFFF"/>
                </a:solidFill>
              </a:rPr>
              <a:t>Origem.Lab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2015319" y="3051274"/>
            <a:ext cx="511333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>
                    <a:alpha val="95000"/>
                  </a:srgbClr>
                </a:solidFill>
              </a:rPr>
              <a:t>Inteligência Artificial para Fomento e Subvenção</a:t>
            </a:r>
            <a:endParaRPr lang="en-US" sz="1602" dirty="0"/>
          </a:p>
        </p:txBody>
      </p:sp>
      <p:sp>
        <p:nvSpPr>
          <p:cNvPr id="7" name="Shape 4"/>
          <p:cNvSpPr/>
          <p:nvPr/>
        </p:nvSpPr>
        <p:spPr>
          <a:xfrm>
            <a:off x="2430075" y="3592413"/>
            <a:ext cx="4283822" cy="437555"/>
          </a:xfrm>
          <a:prstGeom prst="roundRect">
            <a:avLst/>
          </a:prstGeom>
          <a:solidFill>
            <a:srgbClr val="FFFFFF">
              <a:alpha val="14000"/>
            </a:srgbClr>
          </a:solidFill>
          <a:ln w="9144">
            <a:solidFill>
              <a:srgbClr val="FFFFFF">
                <a:alpha val="1800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430075" y="3592413"/>
            <a:ext cx="4283822" cy="437555"/>
          </a:xfrm>
          <a:prstGeom prst="rect">
            <a:avLst/>
          </a:prstGeom>
          <a:noFill/>
          <a:ln/>
        </p:spPr>
        <p:txBody>
          <a:bodyPr wrap="square" lIns="272161" tIns="136017" rIns="272161" bIns="136017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</a:rPr>
              <a:t>Transforme pesquisa e inovação em projetos financiados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156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Equipe multidisciplinar com experiência em captação, IA e produto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011538"/>
            <a:ext cx="3886200" cy="1455539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71525" y="1211563"/>
            <a:ext cx="571500" cy="5715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6" name="Text 3"/>
          <p:cNvSpPr/>
          <p:nvPr/>
        </p:nvSpPr>
        <p:spPr>
          <a:xfrm>
            <a:off x="771525" y="1211563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DN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1485900" y="1211563"/>
            <a:ext cx="2771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Danilo Nascimento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1485900" y="1463380"/>
            <a:ext cx="27717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8B5CF6"/>
                </a:solidFill>
              </a:rPr>
              <a:t>CEO / Estrategista de Inovação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1485900" y="1666977"/>
            <a:ext cx="27717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10+ anos em gestão de inovação e captação de recursos. Experiência em startups e consultoria para empresas de tecnologia. Responsável por captar recursos significativos em fomento para projetos de P&amp;D.</a:t>
            </a:r>
            <a:endParaRPr lang="en-US" sz="727" dirty="0"/>
          </a:p>
        </p:txBody>
      </p:sp>
      <p:sp>
        <p:nvSpPr>
          <p:cNvPr id="10" name="Shape 7"/>
          <p:cNvSpPr/>
          <p:nvPr/>
        </p:nvSpPr>
        <p:spPr>
          <a:xfrm>
            <a:off x="4686300" y="1011538"/>
            <a:ext cx="3886200" cy="1455539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886325" y="1211563"/>
            <a:ext cx="571500" cy="5715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2" name="Text 9"/>
          <p:cNvSpPr/>
          <p:nvPr/>
        </p:nvSpPr>
        <p:spPr>
          <a:xfrm>
            <a:off x="4886325" y="1211563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CT</a:t>
            </a:r>
            <a:endParaRPr lang="en-US" sz="1602" dirty="0"/>
          </a:p>
        </p:txBody>
      </p:sp>
      <p:sp>
        <p:nvSpPr>
          <p:cNvPr id="13" name="Text 10"/>
          <p:cNvSpPr/>
          <p:nvPr/>
        </p:nvSpPr>
        <p:spPr>
          <a:xfrm>
            <a:off x="5600700" y="1211563"/>
            <a:ext cx="2771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[Nome]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5600700" y="1463380"/>
            <a:ext cx="27717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8B5CF6"/>
                </a:solidFill>
              </a:rPr>
              <a:t>CTO / Engenheiro de IA</a:t>
            </a:r>
            <a:endParaRPr lang="en-US" sz="734" dirty="0"/>
          </a:p>
        </p:txBody>
      </p:sp>
      <p:sp>
        <p:nvSpPr>
          <p:cNvPr id="15" name="Text 12"/>
          <p:cNvSpPr/>
          <p:nvPr/>
        </p:nvSpPr>
        <p:spPr>
          <a:xfrm>
            <a:off x="5600700" y="1666977"/>
            <a:ext cx="27717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Especialista em Machine Learning e NLP. Experiência em empresas de tecnologia de ponta. Responsável pela arquitetura técnica e algoritmos proprietários da plataforma.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571500" y="2695677"/>
            <a:ext cx="3886200" cy="1455539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71525" y="2895702"/>
            <a:ext cx="571500" cy="5715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8" name="Text 15"/>
          <p:cNvSpPr/>
          <p:nvPr/>
        </p:nvSpPr>
        <p:spPr>
          <a:xfrm>
            <a:off x="771525" y="2895702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HP</a:t>
            </a:r>
            <a:endParaRPr lang="en-US" sz="1602" dirty="0"/>
          </a:p>
        </p:txBody>
      </p:sp>
      <p:sp>
        <p:nvSpPr>
          <p:cNvPr id="19" name="Text 16"/>
          <p:cNvSpPr/>
          <p:nvPr/>
        </p:nvSpPr>
        <p:spPr>
          <a:xfrm>
            <a:off x="1485900" y="2895702"/>
            <a:ext cx="2771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[Nome]</a:t>
            </a:r>
            <a:endParaRPr lang="en-US" sz="987" dirty="0"/>
          </a:p>
        </p:txBody>
      </p:sp>
      <p:sp>
        <p:nvSpPr>
          <p:cNvPr id="20" name="Text 17"/>
          <p:cNvSpPr/>
          <p:nvPr/>
        </p:nvSpPr>
        <p:spPr>
          <a:xfrm>
            <a:off x="1485900" y="3147520"/>
            <a:ext cx="27717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8B5CF6"/>
                </a:solidFill>
              </a:rPr>
              <a:t>Head de Produto e UX</a:t>
            </a:r>
            <a:endParaRPr lang="en-US" sz="734" dirty="0"/>
          </a:p>
        </p:txBody>
      </p:sp>
      <p:sp>
        <p:nvSpPr>
          <p:cNvPr id="21" name="Text 18"/>
          <p:cNvSpPr/>
          <p:nvPr/>
        </p:nvSpPr>
        <p:spPr>
          <a:xfrm>
            <a:off x="1485900" y="3351116"/>
            <a:ext cx="277177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Experiência em design de produtos SaaS e experiência do usuário. Foco em conversão e engajamento. Responsável por garantir que a plataforma seja intuitiva e eficaz.</a:t>
            </a:r>
            <a:endParaRPr lang="en-US" sz="727" dirty="0"/>
          </a:p>
        </p:txBody>
      </p:sp>
      <p:sp>
        <p:nvSpPr>
          <p:cNvPr id="22" name="Shape 19"/>
          <p:cNvSpPr/>
          <p:nvPr/>
        </p:nvSpPr>
        <p:spPr>
          <a:xfrm>
            <a:off x="4686300" y="2695677"/>
            <a:ext cx="3886200" cy="1455539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4886325" y="2895702"/>
            <a:ext cx="571500" cy="5715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4" name="Text 21"/>
          <p:cNvSpPr/>
          <p:nvPr/>
        </p:nvSpPr>
        <p:spPr>
          <a:xfrm>
            <a:off x="4886325" y="2895702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EF</a:t>
            </a:r>
            <a:endParaRPr lang="en-US" sz="1602" dirty="0"/>
          </a:p>
        </p:txBody>
      </p:sp>
      <p:sp>
        <p:nvSpPr>
          <p:cNvPr id="25" name="Text 22"/>
          <p:cNvSpPr/>
          <p:nvPr/>
        </p:nvSpPr>
        <p:spPr>
          <a:xfrm>
            <a:off x="5600700" y="2895702"/>
            <a:ext cx="2771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[Nome]</a:t>
            </a:r>
            <a:endParaRPr lang="en-US" sz="987" dirty="0"/>
          </a:p>
        </p:txBody>
      </p:sp>
      <p:sp>
        <p:nvSpPr>
          <p:cNvPr id="26" name="Text 23"/>
          <p:cNvSpPr/>
          <p:nvPr/>
        </p:nvSpPr>
        <p:spPr>
          <a:xfrm>
            <a:off x="5600700" y="3147520"/>
            <a:ext cx="27717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8B5CF6"/>
                </a:solidFill>
              </a:rPr>
              <a:t>Especialista em Captação e Fomento</a:t>
            </a:r>
            <a:endParaRPr lang="en-US" sz="734" dirty="0"/>
          </a:p>
        </p:txBody>
      </p:sp>
      <p:sp>
        <p:nvSpPr>
          <p:cNvPr id="27" name="Text 24"/>
          <p:cNvSpPr/>
          <p:nvPr/>
        </p:nvSpPr>
        <p:spPr>
          <a:xfrm>
            <a:off x="5600700" y="3351116"/>
            <a:ext cx="27717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15+ anos trabalhando com agências de fomento (Finep, FAPESP, CNPq). Conhecimento profundo de requisitos e processos de aprovação. Garante aderência às melhores práticas.</a:t>
            </a:r>
            <a:endParaRPr lang="en-US" sz="727" dirty="0"/>
          </a:p>
        </p:txBody>
      </p:sp>
      <p:sp>
        <p:nvSpPr>
          <p:cNvPr id="28" name="Shape 25"/>
          <p:cNvSpPr/>
          <p:nvPr/>
        </p:nvSpPr>
        <p:spPr>
          <a:xfrm>
            <a:off x="571500" y="4436966"/>
            <a:ext cx="8001000" cy="750094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71525" y="4608416"/>
            <a:ext cx="76009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Advisors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900113" y="4869163"/>
            <a:ext cx="202720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Representantes de FAPs e universidades</a:t>
            </a:r>
            <a:endParaRPr lang="en-US" sz="780" dirty="0"/>
          </a:p>
        </p:txBody>
      </p:sp>
      <p:sp>
        <p:nvSpPr>
          <p:cNvPr id="31" name="Text 28"/>
          <p:cNvSpPr/>
          <p:nvPr/>
        </p:nvSpPr>
        <p:spPr>
          <a:xfrm>
            <a:off x="3341656" y="4869163"/>
            <a:ext cx="22027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Especialistas em IA e escalabilidade de SaaS</a:t>
            </a:r>
            <a:endParaRPr lang="en-US" sz="7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764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28750" y="428625"/>
            <a:ext cx="6286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Da Origem ao Sucesso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1428750" y="1009055"/>
            <a:ext cx="6286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>
                    <a:alpha val="95000"/>
                  </a:srgbClr>
                </a:solidFill>
              </a:rPr>
              <a:t>Transforme fomento em impacto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428750" y="1585913"/>
            <a:ext cx="6286500" cy="1789509"/>
          </a:xfrm>
          <a:prstGeom prst="rect">
            <a:avLst/>
          </a:prstGeom>
          <a:solidFill>
            <a:srgbClr val="FFFFFF">
              <a:alpha val="1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14500" y="1814513"/>
            <a:ext cx="5715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>
                    <a:alpha val="95000"/>
                  </a:srgbClr>
                </a:solidFill>
              </a:rPr>
              <a:t>Para Investidores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1714500" y="2152055"/>
            <a:ext cx="27717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>
                    <a:alpha val="85000"/>
                  </a:srgbClr>
                </a:solidFill>
              </a:rPr>
              <a:t>Rodada Seed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1714500" y="2316361"/>
            <a:ext cx="277177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R$ 2M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4657725" y="2152055"/>
            <a:ext cx="27717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>
                    <a:alpha val="85000"/>
                  </a:srgbClr>
                </a:solidFill>
              </a:rPr>
              <a:t>Valuation pré-money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4657725" y="2316361"/>
            <a:ext cx="277177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R$ 8M</a:t>
            </a:r>
            <a:endParaRPr lang="en-US" sz="1397" dirty="0"/>
          </a:p>
        </p:txBody>
      </p:sp>
      <p:sp>
        <p:nvSpPr>
          <p:cNvPr id="11" name="Text 8"/>
          <p:cNvSpPr/>
          <p:nvPr/>
        </p:nvSpPr>
        <p:spPr>
          <a:xfrm>
            <a:off x="1714500" y="2761059"/>
            <a:ext cx="57150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34" b="1" dirty="0">
                <a:solidFill>
                  <a:srgbClr val="FFFFFF">
                    <a:alpha val="90000"/>
                  </a:srgbClr>
                </a:solidFill>
              </a:rPr>
              <a:t>Uso dos recursos: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>
                    <a:alpha val="90000"/>
                  </a:srgbClr>
                </a:solidFill>
              </a:rPr>
              <a:t>
</a:t>
            </a:r>
            <a:pPr algn="l" indent="0" marL="0">
              <a:lnSpc>
                <a:spcPts val="1500"/>
              </a:lnSpc>
              <a:buNone/>
            </a:pPr>
            <a:r>
              <a:rPr lang="en-US" sz="780" dirty="0">
                <a:solidFill>
                  <a:srgbClr val="FFFFFF">
                    <a:alpha val="90000"/>
                  </a:srgbClr>
                </a:solidFill>
              </a:rPr>
              <a:t> 40% Tecnologia • 30% Go-to-market • 20% Equipe • 10% Operacional</a:t>
            </a:r>
            <a:endParaRPr lang="en-US" sz="734" dirty="0"/>
          </a:p>
        </p:txBody>
      </p:sp>
      <p:sp>
        <p:nvSpPr>
          <p:cNvPr id="12" name="Shape 9"/>
          <p:cNvSpPr/>
          <p:nvPr/>
        </p:nvSpPr>
        <p:spPr>
          <a:xfrm>
            <a:off x="1428750" y="3661172"/>
            <a:ext cx="1943100" cy="92366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571625" y="3832622"/>
            <a:ext cx="1657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Parceiros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1571625" y="4093369"/>
            <a:ext cx="16573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FFFFFF">
                    <a:alpha val="90000"/>
                  </a:srgbClr>
                </a:solidFill>
              </a:rPr>
              <a:t>Universidades, hubs e FAPs: integração white label</a:t>
            </a:r>
            <a:endParaRPr lang="en-US" sz="727" dirty="0"/>
          </a:p>
        </p:txBody>
      </p:sp>
      <p:sp>
        <p:nvSpPr>
          <p:cNvPr id="15" name="Shape 12"/>
          <p:cNvSpPr/>
          <p:nvPr/>
        </p:nvSpPr>
        <p:spPr>
          <a:xfrm>
            <a:off x="3600450" y="3661172"/>
            <a:ext cx="1943100" cy="92366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3743325" y="3832622"/>
            <a:ext cx="1657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Early Adopters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743325" y="4093369"/>
            <a:ext cx="16573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FFFFFF">
                    <a:alpha val="90000"/>
                  </a:srgbClr>
                </a:solidFill>
              </a:rPr>
              <a:t>6 meses grátis + influência no roadmap</a:t>
            </a:r>
            <a:endParaRPr lang="en-US" sz="727" dirty="0"/>
          </a:p>
        </p:txBody>
      </p:sp>
      <p:sp>
        <p:nvSpPr>
          <p:cNvPr id="18" name="Shape 15"/>
          <p:cNvSpPr/>
          <p:nvPr/>
        </p:nvSpPr>
        <p:spPr>
          <a:xfrm>
            <a:off x="5772150" y="3661172"/>
            <a:ext cx="1943100" cy="92366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5915025" y="3832622"/>
            <a:ext cx="1657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Consultores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5915025" y="4093369"/>
            <a:ext cx="16573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FFFFFF">
                    <a:alpha val="90000"/>
                  </a:srgbClr>
                </a:solidFill>
              </a:rPr>
              <a:t>Programa de afiliados com comissão recorrente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1428750" y="4870586"/>
            <a:ext cx="6286500" cy="23144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Website:</a:t>
            </a:r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origemlab.ai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1428750" y="5159183"/>
            <a:ext cx="6286500" cy="23144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Email:</a:t>
            </a:r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contato@origemlab.ai</a:t>
            </a:r>
            <a:endParaRPr lang="en-US" sz="78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14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6429375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Desconexão entre quem precisa e quem oferece fomento desperdiça bilhões anualmente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308702"/>
            <a:ext cx="3857625" cy="1021556"/>
          </a:xfrm>
          <a:prstGeom prst="rect">
            <a:avLst/>
          </a:prstGeom>
          <a:solidFill>
            <a:srgbClr val="8B5CF6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308702"/>
            <a:ext cx="28575" cy="10215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Text 3"/>
          <p:cNvSpPr/>
          <p:nvPr/>
        </p:nvSpPr>
        <p:spPr>
          <a:xfrm>
            <a:off x="742950" y="1480152"/>
            <a:ext cx="351472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B5CF6"/>
                </a:solidFill>
              </a:rPr>
              <a:t>R$ 41,9 bi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742950" y="2003431"/>
            <a:ext cx="3514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75569"/>
                </a:solidFill>
              </a:rPr>
              <a:t>Investidos em P&amp;D no Brasil (2023)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571500" y="2501708"/>
            <a:ext cx="3857625" cy="1021556"/>
          </a:xfrm>
          <a:prstGeom prst="rect">
            <a:avLst/>
          </a:prstGeom>
          <a:solidFill>
            <a:srgbClr val="8B5CF6">
              <a:alpha val="1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71500" y="2501708"/>
            <a:ext cx="28575" cy="10215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" name="Text 7"/>
          <p:cNvSpPr/>
          <p:nvPr/>
        </p:nvSpPr>
        <p:spPr>
          <a:xfrm>
            <a:off x="742950" y="2673158"/>
            <a:ext cx="351472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B5CF6"/>
                </a:solidFill>
              </a:rPr>
              <a:t>+2.000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742950" y="3196437"/>
            <a:ext cx="3514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75569"/>
                </a:solidFill>
              </a:rPr>
              <a:t>Editais ativos anualmente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571500" y="3694714"/>
            <a:ext cx="3857625" cy="1021556"/>
          </a:xfrm>
          <a:prstGeom prst="rect">
            <a:avLst/>
          </a:prstGeom>
          <a:solidFill>
            <a:srgbClr val="8B5CF6">
              <a:alpha val="1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1500" y="3694714"/>
            <a:ext cx="28575" cy="10215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4" name="Text 11"/>
          <p:cNvSpPr/>
          <p:nvPr/>
        </p:nvSpPr>
        <p:spPr>
          <a:xfrm>
            <a:off x="742950" y="3866164"/>
            <a:ext cx="351472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B5CF6"/>
                </a:solidFill>
              </a:rPr>
              <a:t>20.000+</a:t>
            </a:r>
            <a:endParaRPr lang="en-US" sz="2436" dirty="0"/>
          </a:p>
        </p:txBody>
      </p:sp>
      <p:sp>
        <p:nvSpPr>
          <p:cNvPr id="15" name="Text 12"/>
          <p:cNvSpPr/>
          <p:nvPr/>
        </p:nvSpPr>
        <p:spPr>
          <a:xfrm>
            <a:off x="742950" y="4389444"/>
            <a:ext cx="3514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475569"/>
                </a:solidFill>
              </a:rPr>
              <a:t>Startups buscando recursos</a:t>
            </a:r>
            <a:endParaRPr lang="en-US" sz="784" dirty="0"/>
          </a:p>
        </p:txBody>
      </p:sp>
      <p:sp>
        <p:nvSpPr>
          <p:cNvPr id="16" name="Shape 13"/>
          <p:cNvSpPr/>
          <p:nvPr/>
        </p:nvSpPr>
        <p:spPr>
          <a:xfrm>
            <a:off x="4714875" y="1308702"/>
            <a:ext cx="1857375" cy="1573411"/>
          </a:xfrm>
          <a:prstGeom prst="rect">
            <a:avLst/>
          </a:prstGeom>
          <a:solidFill>
            <a:srgbClr val="FFFFFF">
              <a:alpha val="80000"/>
            </a:srgbClr>
          </a:solidFill>
          <a:ln w="9144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57750" y="1764116"/>
            <a:ext cx="157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293B"/>
                </a:solidFill>
              </a:rPr>
              <a:t>Dispersão de informação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857750" y="1976642"/>
            <a:ext cx="157162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Editais distribuídos entre Finep, FAPs, CNPq, CAPES, Sebrae, sem centralização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6715125" y="1308702"/>
            <a:ext cx="1857375" cy="1573411"/>
          </a:xfrm>
          <a:prstGeom prst="rect">
            <a:avLst/>
          </a:prstGeom>
          <a:solidFill>
            <a:srgbClr val="FFFFFF">
              <a:alpha val="80000"/>
            </a:srgbClr>
          </a:solidFill>
          <a:ln w="9144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858000" y="1764116"/>
            <a:ext cx="157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293B"/>
                </a:solidFill>
              </a:rPr>
              <a:t>Complexidade burocrática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6858000" y="1976642"/>
            <a:ext cx="157162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Requisitos técnicos obscuros e processos manuais que consomem centenas de horas</a:t>
            </a:r>
            <a:endParaRPr lang="en-US" sz="727" dirty="0"/>
          </a:p>
        </p:txBody>
      </p:sp>
      <p:sp>
        <p:nvSpPr>
          <p:cNvPr id="22" name="Shape 19"/>
          <p:cNvSpPr/>
          <p:nvPr/>
        </p:nvSpPr>
        <p:spPr>
          <a:xfrm>
            <a:off x="4714875" y="3024987"/>
            <a:ext cx="1857375" cy="1691283"/>
          </a:xfrm>
          <a:prstGeom prst="rect">
            <a:avLst/>
          </a:prstGeom>
          <a:solidFill>
            <a:srgbClr val="FFFFFF">
              <a:alpha val="80000"/>
            </a:srgbClr>
          </a:solidFill>
          <a:ln w="9144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857750" y="3539337"/>
            <a:ext cx="157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293B"/>
                </a:solidFill>
              </a:rPr>
              <a:t>Baixa assertividade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4857750" y="3751864"/>
            <a:ext cx="157162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Propostas submetidas sem conhecer real aderência aos critérios de seleção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6715125" y="3024987"/>
            <a:ext cx="1857375" cy="1691283"/>
          </a:xfrm>
          <a:prstGeom prst="rect">
            <a:avLst/>
          </a:prstGeom>
          <a:solidFill>
            <a:srgbClr val="FFFFFF">
              <a:alpha val="80000"/>
            </a:srgbClr>
          </a:solidFill>
          <a:ln w="9144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6858000" y="3465221"/>
            <a:ext cx="1571625" cy="3107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293B"/>
                </a:solidFill>
              </a:rPr>
              <a:t>Prestação de contas onerosa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6858000" y="3833124"/>
            <a:ext cx="157162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Acompanhamento e relatórios finais exigem expertise especializada</a:t>
            </a:r>
            <a:endParaRPr lang="en-US" sz="727" dirty="0"/>
          </a:p>
        </p:txBody>
      </p:sp>
      <p:sp>
        <p:nvSpPr>
          <p:cNvPr id="28" name="Shape 25"/>
          <p:cNvSpPr/>
          <p:nvPr/>
        </p:nvSpPr>
        <p:spPr>
          <a:xfrm>
            <a:off x="571500" y="5002020"/>
            <a:ext cx="8001000" cy="940798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571500" y="5002020"/>
            <a:ext cx="28575" cy="940798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30" name="Text 27"/>
          <p:cNvSpPr/>
          <p:nvPr/>
        </p:nvSpPr>
        <p:spPr>
          <a:xfrm>
            <a:off x="742950" y="5173470"/>
            <a:ext cx="76581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Impacto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742950" y="5405642"/>
            <a:ext cx="7658100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75569"/>
                </a:solidFill>
              </a:rPr>
              <a:t>Bilhões de reais em recursos de fomento ficam sem utilização todos os anos, enquanto startups e pesquisadores lutam para financiar inovação</a:t>
            </a:r>
            <a:endParaRPr lang="en-US" sz="8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Origem.Lab automatiza toda a jornada de captação, da busca à prestação de contas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386055"/>
            <a:ext cx="4169327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75569"/>
                </a:solidFill>
              </a:rPr>
              <a:t>Plataforma SaaS com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475569"/>
                </a:solidFill>
              </a:rPr>
              <a:t>Inteligência Artificial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75569"/>
                </a:solidFill>
              </a:rPr>
              <a:t> e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475569"/>
                </a:solidFill>
              </a:rPr>
              <a:t>NLP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75569"/>
                </a:solidFill>
              </a:rPr>
              <a:t> que elimina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475569"/>
                </a:solidFill>
              </a:rPr>
              <a:t>barreiras entre projetos inovadores e recursos de fomento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71500" y="2026090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2026090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1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857250" y="2026090"/>
            <a:ext cx="1373749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Análise de perfil do usuário</a:t>
            </a:r>
            <a:endParaRPr lang="en-US" sz="780" dirty="0"/>
          </a:p>
        </p:txBody>
      </p:sp>
      <p:sp>
        <p:nvSpPr>
          <p:cNvPr id="8" name="Shape 5"/>
          <p:cNvSpPr/>
          <p:nvPr/>
        </p:nvSpPr>
        <p:spPr>
          <a:xfrm>
            <a:off x="2713313" y="2026090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9" name="Text 6"/>
          <p:cNvSpPr/>
          <p:nvPr/>
        </p:nvSpPr>
        <p:spPr>
          <a:xfrm>
            <a:off x="2713313" y="2026090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2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2999063" y="2026090"/>
            <a:ext cx="1462487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Busca inteligente automática</a:t>
            </a:r>
            <a:endParaRPr lang="en-US" sz="780" dirty="0"/>
          </a:p>
        </p:txBody>
      </p:sp>
      <p:sp>
        <p:nvSpPr>
          <p:cNvPr id="11" name="Shape 8"/>
          <p:cNvSpPr/>
          <p:nvPr/>
        </p:nvSpPr>
        <p:spPr>
          <a:xfrm>
            <a:off x="571500" y="2340415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2" name="Text 9"/>
          <p:cNvSpPr/>
          <p:nvPr/>
        </p:nvSpPr>
        <p:spPr>
          <a:xfrm>
            <a:off x="571500" y="2340415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3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857250" y="2340415"/>
            <a:ext cx="1501164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Ranqueamento por aderência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2713313" y="2340415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5" name="Text 12"/>
          <p:cNvSpPr/>
          <p:nvPr/>
        </p:nvSpPr>
        <p:spPr>
          <a:xfrm>
            <a:off x="2713313" y="2340415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4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2999063" y="2340415"/>
            <a:ext cx="1044355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Painel personalizado</a:t>
            </a:r>
            <a:endParaRPr lang="en-US" sz="780" dirty="0"/>
          </a:p>
        </p:txBody>
      </p:sp>
      <p:sp>
        <p:nvSpPr>
          <p:cNvPr id="17" name="Shape 14"/>
          <p:cNvSpPr/>
          <p:nvPr/>
        </p:nvSpPr>
        <p:spPr>
          <a:xfrm>
            <a:off x="571500" y="2654740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8" name="Text 15"/>
          <p:cNvSpPr/>
          <p:nvPr/>
        </p:nvSpPr>
        <p:spPr>
          <a:xfrm>
            <a:off x="571500" y="2654740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5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857250" y="2654740"/>
            <a:ext cx="1254063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IA redatora de propostas</a:t>
            </a:r>
            <a:endParaRPr lang="en-US" sz="780" dirty="0"/>
          </a:p>
        </p:txBody>
      </p:sp>
      <p:sp>
        <p:nvSpPr>
          <p:cNvPr id="20" name="Shape 17"/>
          <p:cNvSpPr/>
          <p:nvPr/>
        </p:nvSpPr>
        <p:spPr>
          <a:xfrm>
            <a:off x="2713313" y="2654740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1" name="Text 18"/>
          <p:cNvSpPr/>
          <p:nvPr/>
        </p:nvSpPr>
        <p:spPr>
          <a:xfrm>
            <a:off x="2713313" y="2654740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6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2999063" y="2654740"/>
            <a:ext cx="920176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Submissão guiada</a:t>
            </a:r>
            <a:endParaRPr lang="en-US" sz="780" dirty="0"/>
          </a:p>
        </p:txBody>
      </p:sp>
      <p:sp>
        <p:nvSpPr>
          <p:cNvPr id="23" name="Shape 20"/>
          <p:cNvSpPr/>
          <p:nvPr/>
        </p:nvSpPr>
        <p:spPr>
          <a:xfrm>
            <a:off x="571500" y="2969065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4" name="Text 21"/>
          <p:cNvSpPr/>
          <p:nvPr/>
        </p:nvSpPr>
        <p:spPr>
          <a:xfrm>
            <a:off x="571500" y="2969065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7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857250" y="2969065"/>
            <a:ext cx="1265951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Monitoramento contínuo</a:t>
            </a:r>
            <a:endParaRPr lang="en-US" sz="780" dirty="0"/>
          </a:p>
        </p:txBody>
      </p:sp>
      <p:sp>
        <p:nvSpPr>
          <p:cNvPr id="26" name="Shape 23"/>
          <p:cNvSpPr/>
          <p:nvPr/>
        </p:nvSpPr>
        <p:spPr>
          <a:xfrm>
            <a:off x="2713313" y="2969065"/>
            <a:ext cx="200025" cy="20002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27" name="Text 24"/>
          <p:cNvSpPr/>
          <p:nvPr/>
        </p:nvSpPr>
        <p:spPr>
          <a:xfrm>
            <a:off x="2713313" y="2969065"/>
            <a:ext cx="2000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8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2999063" y="2969065"/>
            <a:ext cx="1729401" cy="189309"/>
          </a:xfrm>
          <a:prstGeom prst="rect">
            <a:avLst/>
          </a:prstGeom>
          <a:noFill/>
          <a:ln/>
        </p:spPr>
        <p:txBody>
          <a:bodyPr wrap="none" lIns="0" tIns="34036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Prestação de contas automatizada</a:t>
            </a:r>
            <a:endParaRPr lang="en-US" sz="780" dirty="0"/>
          </a:p>
        </p:txBody>
      </p:sp>
      <p:sp>
        <p:nvSpPr>
          <p:cNvPr id="29" name="Shape 26"/>
          <p:cNvSpPr/>
          <p:nvPr/>
        </p:nvSpPr>
        <p:spPr>
          <a:xfrm>
            <a:off x="571500" y="3397690"/>
            <a:ext cx="4169327" cy="819745"/>
          </a:xfrm>
          <a:prstGeom prst="rect">
            <a:avLst/>
          </a:prstGeom>
          <a:solidFill>
            <a:srgbClr val="8B5CF6">
              <a:alpha val="10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714375" y="3540565"/>
            <a:ext cx="38835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E293B"/>
                </a:solidFill>
              </a:rPr>
              <a:t>Diferencial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714375" y="3753092"/>
            <a:ext cx="3883577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Única plataforma que cobre o ciclo completo, combinando IA contextual com expertise em captação de recursos</a:t>
            </a:r>
            <a:endParaRPr lang="en-US" sz="780" dirty="0"/>
          </a:p>
        </p:txBody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014" y="1194402"/>
            <a:ext cx="3474458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28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Dashboard dinâmico + IA generativa transformam meses de trabalho em minutos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628384"/>
            <a:ext cx="3439716" cy="3429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68403" y="1251552"/>
            <a:ext cx="4204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8B5CF6"/>
                </a:solidFill>
              </a:rPr>
              <a:t>Painel Inteligente</a:t>
            </a:r>
            <a:endParaRPr lang="en-US" sz="885" dirty="0"/>
          </a:p>
        </p:txBody>
      </p:sp>
      <p:sp>
        <p:nvSpPr>
          <p:cNvPr id="6" name="Text 2"/>
          <p:cNvSpPr/>
          <p:nvPr/>
        </p:nvSpPr>
        <p:spPr>
          <a:xfrm>
            <a:off x="4368403" y="1526586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Editais ranqueados por grau de aderência (algoritmo proprietário)</a:t>
            </a:r>
            <a:endParaRPr lang="en-US" sz="780" dirty="0"/>
          </a:p>
        </p:txBody>
      </p:sp>
      <p:sp>
        <p:nvSpPr>
          <p:cNvPr id="7" name="Text 3"/>
          <p:cNvSpPr/>
          <p:nvPr/>
        </p:nvSpPr>
        <p:spPr>
          <a:xfrm>
            <a:off x="4368403" y="1730183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Probabilidade de aprovação baseada em projetos similares</a:t>
            </a:r>
            <a:endParaRPr lang="en-US" sz="780" dirty="0"/>
          </a:p>
        </p:txBody>
      </p:sp>
      <p:sp>
        <p:nvSpPr>
          <p:cNvPr id="8" name="Text 4"/>
          <p:cNvSpPr/>
          <p:nvPr/>
        </p:nvSpPr>
        <p:spPr>
          <a:xfrm>
            <a:off x="4368403" y="1933780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Filtros por valor, prazo, área e tipo de fomento</a:t>
            </a:r>
            <a:endParaRPr lang="en-US" sz="780" dirty="0"/>
          </a:p>
        </p:txBody>
      </p:sp>
      <p:sp>
        <p:nvSpPr>
          <p:cNvPr id="9" name="Text 5"/>
          <p:cNvSpPr/>
          <p:nvPr/>
        </p:nvSpPr>
        <p:spPr>
          <a:xfrm>
            <a:off x="4368403" y="2137377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Alertas personalizados sobre novos editais e prazos</a:t>
            </a:r>
            <a:endParaRPr lang="en-US" sz="780" dirty="0"/>
          </a:p>
        </p:txBody>
      </p:sp>
      <p:sp>
        <p:nvSpPr>
          <p:cNvPr id="10" name="Text 6"/>
          <p:cNvSpPr/>
          <p:nvPr/>
        </p:nvSpPr>
        <p:spPr>
          <a:xfrm>
            <a:off x="4368403" y="2340973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Dashboard de performance: histórico e valores captados</a:t>
            </a:r>
            <a:endParaRPr lang="en-US" sz="780" dirty="0"/>
          </a:p>
        </p:txBody>
      </p:sp>
      <p:sp>
        <p:nvSpPr>
          <p:cNvPr id="11" name="Text 7"/>
          <p:cNvSpPr/>
          <p:nvPr/>
        </p:nvSpPr>
        <p:spPr>
          <a:xfrm>
            <a:off x="4368403" y="152658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12" name="Text 8"/>
          <p:cNvSpPr/>
          <p:nvPr/>
        </p:nvSpPr>
        <p:spPr>
          <a:xfrm>
            <a:off x="4368403" y="173018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13" name="Text 9"/>
          <p:cNvSpPr/>
          <p:nvPr/>
        </p:nvSpPr>
        <p:spPr>
          <a:xfrm>
            <a:off x="4368403" y="1933780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14" name="Text 10"/>
          <p:cNvSpPr/>
          <p:nvPr/>
        </p:nvSpPr>
        <p:spPr>
          <a:xfrm>
            <a:off x="4368403" y="213737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15" name="Text 11"/>
          <p:cNvSpPr/>
          <p:nvPr/>
        </p:nvSpPr>
        <p:spPr>
          <a:xfrm>
            <a:off x="4368403" y="234097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16" name="Text 12"/>
          <p:cNvSpPr/>
          <p:nvPr/>
        </p:nvSpPr>
        <p:spPr>
          <a:xfrm>
            <a:off x="4368403" y="3023202"/>
            <a:ext cx="4204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8B5CF6"/>
                </a:solidFill>
              </a:rPr>
              <a:t>IA Redatora</a:t>
            </a:r>
            <a:endParaRPr lang="en-US" sz="885" dirty="0"/>
          </a:p>
        </p:txBody>
      </p:sp>
      <p:sp>
        <p:nvSpPr>
          <p:cNvPr id="17" name="Text 13"/>
          <p:cNvSpPr/>
          <p:nvPr/>
        </p:nvSpPr>
        <p:spPr>
          <a:xfrm>
            <a:off x="4368403" y="3298236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Geração automática de propostas técnicas aderentes</a:t>
            </a:r>
            <a:endParaRPr lang="en-US" sz="780" dirty="0"/>
          </a:p>
        </p:txBody>
      </p:sp>
      <p:sp>
        <p:nvSpPr>
          <p:cNvPr id="18" name="Text 14"/>
          <p:cNvSpPr/>
          <p:nvPr/>
        </p:nvSpPr>
        <p:spPr>
          <a:xfrm>
            <a:off x="4368403" y="3501833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Análise de conformidade com critérios de avaliação</a:t>
            </a:r>
            <a:endParaRPr lang="en-US" sz="780" dirty="0"/>
          </a:p>
        </p:txBody>
      </p:sp>
      <p:sp>
        <p:nvSpPr>
          <p:cNvPr id="19" name="Text 15"/>
          <p:cNvSpPr/>
          <p:nvPr/>
        </p:nvSpPr>
        <p:spPr>
          <a:xfrm>
            <a:off x="4368403" y="3705430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Sugestões baseadas em propostas bem-sucedidas</a:t>
            </a:r>
            <a:endParaRPr lang="en-US" sz="780" dirty="0"/>
          </a:p>
        </p:txBody>
      </p:sp>
      <p:sp>
        <p:nvSpPr>
          <p:cNvPr id="20" name="Text 16"/>
          <p:cNvSpPr/>
          <p:nvPr/>
        </p:nvSpPr>
        <p:spPr>
          <a:xfrm>
            <a:off x="4368403" y="3909027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Adaptação de linguagem para diferentes agências</a:t>
            </a:r>
            <a:endParaRPr lang="en-US" sz="780" dirty="0"/>
          </a:p>
        </p:txBody>
      </p:sp>
      <p:sp>
        <p:nvSpPr>
          <p:cNvPr id="21" name="Text 17"/>
          <p:cNvSpPr/>
          <p:nvPr/>
        </p:nvSpPr>
        <p:spPr>
          <a:xfrm>
            <a:off x="4368403" y="329823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22" name="Text 18"/>
          <p:cNvSpPr/>
          <p:nvPr/>
        </p:nvSpPr>
        <p:spPr>
          <a:xfrm>
            <a:off x="4368403" y="350183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23" name="Text 19"/>
          <p:cNvSpPr/>
          <p:nvPr/>
        </p:nvSpPr>
        <p:spPr>
          <a:xfrm>
            <a:off x="4368403" y="3705430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24" name="Text 20"/>
          <p:cNvSpPr/>
          <p:nvPr/>
        </p:nvSpPr>
        <p:spPr>
          <a:xfrm>
            <a:off x="4368403" y="3909027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25" name="Text 21"/>
          <p:cNvSpPr/>
          <p:nvPr/>
        </p:nvSpPr>
        <p:spPr>
          <a:xfrm>
            <a:off x="4368403" y="4591255"/>
            <a:ext cx="42040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8B5CF6"/>
                </a:solidFill>
              </a:rPr>
              <a:t>Copiloto de Submissão</a:t>
            </a:r>
            <a:endParaRPr lang="en-US" sz="885" dirty="0"/>
          </a:p>
        </p:txBody>
      </p:sp>
      <p:sp>
        <p:nvSpPr>
          <p:cNvPr id="26" name="Text 22"/>
          <p:cNvSpPr/>
          <p:nvPr/>
        </p:nvSpPr>
        <p:spPr>
          <a:xfrm>
            <a:off x="4368403" y="4866289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Checklist inteligente de documentos e requisitos</a:t>
            </a:r>
            <a:endParaRPr lang="en-US" sz="780" dirty="0"/>
          </a:p>
        </p:txBody>
      </p:sp>
      <p:sp>
        <p:nvSpPr>
          <p:cNvPr id="27" name="Text 23"/>
          <p:cNvSpPr/>
          <p:nvPr/>
        </p:nvSpPr>
        <p:spPr>
          <a:xfrm>
            <a:off x="4368403" y="5069886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Validação automática de formulários</a:t>
            </a:r>
            <a:endParaRPr lang="en-US" sz="780" dirty="0"/>
          </a:p>
        </p:txBody>
      </p:sp>
      <p:sp>
        <p:nvSpPr>
          <p:cNvPr id="28" name="Text 24"/>
          <p:cNvSpPr/>
          <p:nvPr/>
        </p:nvSpPr>
        <p:spPr>
          <a:xfrm>
            <a:off x="4368403" y="5273483"/>
            <a:ext cx="4204097" cy="160734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Integração com plataformas de submissão</a:t>
            </a:r>
            <a:endParaRPr lang="en-US" sz="780" dirty="0"/>
          </a:p>
        </p:txBody>
      </p:sp>
      <p:sp>
        <p:nvSpPr>
          <p:cNvPr id="29" name="Text 25"/>
          <p:cNvSpPr/>
          <p:nvPr/>
        </p:nvSpPr>
        <p:spPr>
          <a:xfrm>
            <a:off x="4368403" y="4866289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30" name="Text 26"/>
          <p:cNvSpPr/>
          <p:nvPr/>
        </p:nvSpPr>
        <p:spPr>
          <a:xfrm>
            <a:off x="4368403" y="5069886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  <p:sp>
        <p:nvSpPr>
          <p:cNvPr id="31" name="Text 27"/>
          <p:cNvSpPr/>
          <p:nvPr/>
        </p:nvSpPr>
        <p:spPr>
          <a:xfrm>
            <a:off x="4368403" y="5273483"/>
            <a:ext cx="4026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3B82F6"/>
                </a:solidFill>
              </a:rPr>
              <a:t>•</a:t>
            </a:r>
            <a:endParaRPr lang="en-US" sz="73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711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B5CF6"/>
                </a:solidFill>
              </a:rPr>
              <a:t>Mercado Global de Fomento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882951"/>
            <a:ext cx="8001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64748B"/>
                </a:solidFill>
              </a:rPr>
              <a:t>Do Brasil para o mundo: $200+ bilhões em oportunidades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306218"/>
            <a:ext cx="3914775" cy="2453878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42950" y="1477668"/>
            <a:ext cx="2500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E293B"/>
                </a:solidFill>
              </a:rPr>
              <a:t>🇧🇷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1050131" y="1497313"/>
            <a:ext cx="12768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E293B"/>
                </a:solidFill>
              </a:rPr>
              <a:t>Brasil (Ano 1-2)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742950" y="1865216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828675" y="1950941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R$ 20bi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828675" y="2179541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Mercado P&amp;D/ano</a:t>
            </a:r>
            <a:endParaRPr lang="en-US" sz="634" dirty="0"/>
          </a:p>
        </p:txBody>
      </p:sp>
      <p:sp>
        <p:nvSpPr>
          <p:cNvPr id="11" name="Shape 8"/>
          <p:cNvSpPr/>
          <p:nvPr/>
        </p:nvSpPr>
        <p:spPr>
          <a:xfrm>
            <a:off x="2571750" y="1865216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2657475" y="1950941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+2.000</a:t>
            </a:r>
            <a:endParaRPr lang="en-US" sz="1397" dirty="0"/>
          </a:p>
        </p:txBody>
      </p:sp>
      <p:sp>
        <p:nvSpPr>
          <p:cNvPr id="13" name="Text 10"/>
          <p:cNvSpPr/>
          <p:nvPr/>
        </p:nvSpPr>
        <p:spPr>
          <a:xfrm>
            <a:off x="2657475" y="2179541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Editais ativos</a:t>
            </a:r>
            <a:endParaRPr lang="en-US" sz="634" dirty="0"/>
          </a:p>
        </p:txBody>
      </p:sp>
      <p:sp>
        <p:nvSpPr>
          <p:cNvPr id="14" name="Shape 11"/>
          <p:cNvSpPr/>
          <p:nvPr/>
        </p:nvSpPr>
        <p:spPr>
          <a:xfrm>
            <a:off x="742950" y="2506368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28675" y="2592093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20k+</a:t>
            </a:r>
            <a:endParaRPr lang="en-US" sz="1397" dirty="0"/>
          </a:p>
        </p:txBody>
      </p:sp>
      <p:sp>
        <p:nvSpPr>
          <p:cNvPr id="16" name="Text 13"/>
          <p:cNvSpPr/>
          <p:nvPr/>
        </p:nvSpPr>
        <p:spPr>
          <a:xfrm>
            <a:off x="828675" y="2820693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Startups</a:t>
            </a:r>
            <a:endParaRPr lang="en-US" sz="634" dirty="0"/>
          </a:p>
        </p:txBody>
      </p:sp>
      <p:sp>
        <p:nvSpPr>
          <p:cNvPr id="17" name="Shape 14"/>
          <p:cNvSpPr/>
          <p:nvPr/>
        </p:nvSpPr>
        <p:spPr>
          <a:xfrm>
            <a:off x="2571750" y="2506368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2657475" y="2592093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80k+</a:t>
            </a:r>
            <a:endParaRPr lang="en-US" sz="1397" dirty="0"/>
          </a:p>
        </p:txBody>
      </p:sp>
      <p:sp>
        <p:nvSpPr>
          <p:cNvPr id="19" name="Text 16"/>
          <p:cNvSpPr/>
          <p:nvPr/>
        </p:nvSpPr>
        <p:spPr>
          <a:xfrm>
            <a:off x="2657475" y="2820693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Pesquisadores</a:t>
            </a:r>
            <a:endParaRPr lang="en-US" sz="634" dirty="0"/>
          </a:p>
        </p:txBody>
      </p:sp>
      <p:sp>
        <p:nvSpPr>
          <p:cNvPr id="20" name="Shape 17"/>
          <p:cNvSpPr/>
          <p:nvPr/>
        </p:nvSpPr>
        <p:spPr>
          <a:xfrm>
            <a:off x="742950" y="3233245"/>
            <a:ext cx="1949518" cy="326827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21" name="Text 18"/>
          <p:cNvSpPr/>
          <p:nvPr/>
        </p:nvSpPr>
        <p:spPr>
          <a:xfrm>
            <a:off x="742950" y="3233245"/>
            <a:ext cx="1949518" cy="326827"/>
          </a:xfrm>
          <a:prstGeom prst="rect">
            <a:avLst/>
          </a:prstGeom>
          <a:noFill/>
          <a:ln/>
        </p:spPr>
        <p:txBody>
          <a:bodyPr wrap="square" lIns="170053" tIns="102108" rIns="170053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📈 Crescimento 21,7% ao ano</a:t>
            </a:r>
            <a:endParaRPr lang="en-US" sz="784" dirty="0"/>
          </a:p>
        </p:txBody>
      </p:sp>
      <p:sp>
        <p:nvSpPr>
          <p:cNvPr id="22" name="Shape 19"/>
          <p:cNvSpPr/>
          <p:nvPr/>
        </p:nvSpPr>
        <p:spPr>
          <a:xfrm>
            <a:off x="4657725" y="1306218"/>
            <a:ext cx="3914775" cy="2453878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829175" y="1477668"/>
            <a:ext cx="25003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1E293B"/>
                </a:solidFill>
              </a:rPr>
              <a:t>🌍</a:t>
            </a:r>
            <a:endParaRPr lang="en-US" sz="1397" dirty="0"/>
          </a:p>
        </p:txBody>
      </p:sp>
      <p:sp>
        <p:nvSpPr>
          <p:cNvPr id="24" name="Text 21"/>
          <p:cNvSpPr/>
          <p:nvPr/>
        </p:nvSpPr>
        <p:spPr>
          <a:xfrm>
            <a:off x="5136356" y="1497313"/>
            <a:ext cx="13407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E293B"/>
                </a:solidFill>
              </a:rPr>
              <a:t>Global (Ano 2-4)</a:t>
            </a:r>
            <a:endParaRPr lang="en-US" sz="1193" dirty="0"/>
          </a:p>
        </p:txBody>
      </p:sp>
      <p:sp>
        <p:nvSpPr>
          <p:cNvPr id="25" name="Shape 22"/>
          <p:cNvSpPr/>
          <p:nvPr/>
        </p:nvSpPr>
        <p:spPr>
          <a:xfrm>
            <a:off x="4829175" y="1865216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4914900" y="1950941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$200bi+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4914900" y="2179541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TAM Global</a:t>
            </a:r>
            <a:endParaRPr lang="en-US" sz="634" dirty="0"/>
          </a:p>
        </p:txBody>
      </p:sp>
      <p:sp>
        <p:nvSpPr>
          <p:cNvPr id="28" name="Shape 25"/>
          <p:cNvSpPr/>
          <p:nvPr/>
        </p:nvSpPr>
        <p:spPr>
          <a:xfrm>
            <a:off x="6657975" y="1865216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6743700" y="1950941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$50bi</a:t>
            </a:r>
            <a:endParaRPr lang="en-US" sz="1397" dirty="0"/>
          </a:p>
        </p:txBody>
      </p:sp>
      <p:sp>
        <p:nvSpPr>
          <p:cNvPr id="30" name="Text 27"/>
          <p:cNvSpPr/>
          <p:nvPr/>
        </p:nvSpPr>
        <p:spPr>
          <a:xfrm>
            <a:off x="6743700" y="2179541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SAM (Anos 1-3)</a:t>
            </a:r>
            <a:endParaRPr lang="en-US" sz="634" dirty="0"/>
          </a:p>
        </p:txBody>
      </p:sp>
      <p:sp>
        <p:nvSpPr>
          <p:cNvPr id="31" name="Shape 28"/>
          <p:cNvSpPr/>
          <p:nvPr/>
        </p:nvSpPr>
        <p:spPr>
          <a:xfrm>
            <a:off x="4829175" y="2506368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Text 29"/>
          <p:cNvSpPr/>
          <p:nvPr/>
        </p:nvSpPr>
        <p:spPr>
          <a:xfrm>
            <a:off x="4914900" y="2592093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€95.5bi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4914900" y="2820693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Horizon Europe</a:t>
            </a:r>
            <a:endParaRPr lang="en-US" sz="634" dirty="0"/>
          </a:p>
        </p:txBody>
      </p:sp>
      <p:sp>
        <p:nvSpPr>
          <p:cNvPr id="34" name="Shape 31"/>
          <p:cNvSpPr/>
          <p:nvPr/>
        </p:nvSpPr>
        <p:spPr>
          <a:xfrm>
            <a:off x="6657975" y="2506368"/>
            <a:ext cx="1743075" cy="52685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6743700" y="2592093"/>
            <a:ext cx="1571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3B82F6"/>
                </a:solidFill>
              </a:rPr>
              <a:t>$4bi/ano</a:t>
            </a:r>
            <a:endParaRPr lang="en-US" sz="1397" dirty="0"/>
          </a:p>
        </p:txBody>
      </p:sp>
      <p:sp>
        <p:nvSpPr>
          <p:cNvPr id="36" name="Text 33"/>
          <p:cNvSpPr/>
          <p:nvPr/>
        </p:nvSpPr>
        <p:spPr>
          <a:xfrm>
            <a:off x="6743700" y="2820693"/>
            <a:ext cx="15716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SBIR/STTR (EUA)</a:t>
            </a:r>
            <a:endParaRPr lang="en-US" sz="634" dirty="0"/>
          </a:p>
        </p:txBody>
      </p:sp>
      <p:sp>
        <p:nvSpPr>
          <p:cNvPr id="37" name="Shape 34"/>
          <p:cNvSpPr/>
          <p:nvPr/>
        </p:nvSpPr>
        <p:spPr>
          <a:xfrm>
            <a:off x="4829175" y="3233245"/>
            <a:ext cx="1591075" cy="326827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38" name="Text 35"/>
          <p:cNvSpPr/>
          <p:nvPr/>
        </p:nvSpPr>
        <p:spPr>
          <a:xfrm>
            <a:off x="4829175" y="3233245"/>
            <a:ext cx="1591075" cy="326827"/>
          </a:xfrm>
          <a:prstGeom prst="rect">
            <a:avLst/>
          </a:prstGeom>
          <a:noFill/>
          <a:ln/>
        </p:spPr>
        <p:txBody>
          <a:bodyPr wrap="square" lIns="170053" tIns="102108" rIns="170053" bIns="102108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✅ Brasileiros elegíveis</a:t>
            </a:r>
            <a:endParaRPr lang="en-US" sz="784" dirty="0"/>
          </a:p>
        </p:txBody>
      </p:sp>
      <p:sp>
        <p:nvSpPr>
          <p:cNvPr id="39" name="Shape 36"/>
          <p:cNvSpPr/>
          <p:nvPr/>
        </p:nvSpPr>
        <p:spPr>
          <a:xfrm>
            <a:off x="571500" y="3902971"/>
            <a:ext cx="8001000" cy="1243013"/>
          </a:xfrm>
          <a:prstGeom prst="rect">
            <a:avLst/>
          </a:prstGeom>
          <a:solidFill>
            <a:srgbClr val="3B82F6">
              <a:alpha val="8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714375" y="4045846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Público-Alvo no Ecossistema de Inovação</a:t>
            </a:r>
            <a:endParaRPr lang="en-US" sz="885" dirty="0"/>
          </a:p>
        </p:txBody>
      </p:sp>
      <p:sp>
        <p:nvSpPr>
          <p:cNvPr id="41" name="Shape 38"/>
          <p:cNvSpPr/>
          <p:nvPr/>
        </p:nvSpPr>
        <p:spPr>
          <a:xfrm>
            <a:off x="714375" y="4306593"/>
            <a:ext cx="1474459" cy="69651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9"/>
          <p:cNvSpPr/>
          <p:nvPr/>
        </p:nvSpPr>
        <p:spPr>
          <a:xfrm>
            <a:off x="800100" y="4392318"/>
            <a:ext cx="13030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🚀</a:t>
            </a:r>
            <a:endParaRPr lang="en-US" sz="1269" dirty="0"/>
          </a:p>
        </p:txBody>
      </p:sp>
      <p:sp>
        <p:nvSpPr>
          <p:cNvPr id="43" name="Text 40"/>
          <p:cNvSpPr/>
          <p:nvPr/>
        </p:nvSpPr>
        <p:spPr>
          <a:xfrm>
            <a:off x="800100" y="4654851"/>
            <a:ext cx="1303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B5CF6"/>
                </a:solidFill>
              </a:rPr>
              <a:t>20.000+</a:t>
            </a:r>
            <a:endParaRPr lang="en-US" sz="784" dirty="0"/>
          </a:p>
        </p:txBody>
      </p:sp>
      <p:sp>
        <p:nvSpPr>
          <p:cNvPr id="44" name="Text 41"/>
          <p:cNvSpPr/>
          <p:nvPr/>
        </p:nvSpPr>
        <p:spPr>
          <a:xfrm>
            <a:off x="800100" y="4810227"/>
            <a:ext cx="130300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Startups</a:t>
            </a:r>
            <a:endParaRPr lang="en-US" sz="534" dirty="0"/>
          </a:p>
        </p:txBody>
      </p:sp>
      <p:sp>
        <p:nvSpPr>
          <p:cNvPr id="45" name="Shape 42"/>
          <p:cNvSpPr/>
          <p:nvPr/>
        </p:nvSpPr>
        <p:spPr>
          <a:xfrm>
            <a:off x="2274559" y="4306593"/>
            <a:ext cx="1474459" cy="69651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6" name="Text 43"/>
          <p:cNvSpPr/>
          <p:nvPr/>
        </p:nvSpPr>
        <p:spPr>
          <a:xfrm>
            <a:off x="2360284" y="4392318"/>
            <a:ext cx="13030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🔬</a:t>
            </a:r>
            <a:endParaRPr lang="en-US" sz="1269" dirty="0"/>
          </a:p>
        </p:txBody>
      </p:sp>
      <p:sp>
        <p:nvSpPr>
          <p:cNvPr id="47" name="Text 44"/>
          <p:cNvSpPr/>
          <p:nvPr/>
        </p:nvSpPr>
        <p:spPr>
          <a:xfrm>
            <a:off x="2360284" y="4654851"/>
            <a:ext cx="1303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B5CF6"/>
                </a:solidFill>
              </a:rPr>
              <a:t>80.000+</a:t>
            </a:r>
            <a:endParaRPr lang="en-US" sz="784" dirty="0"/>
          </a:p>
        </p:txBody>
      </p:sp>
      <p:sp>
        <p:nvSpPr>
          <p:cNvPr id="48" name="Text 45"/>
          <p:cNvSpPr/>
          <p:nvPr/>
        </p:nvSpPr>
        <p:spPr>
          <a:xfrm>
            <a:off x="2360284" y="4810227"/>
            <a:ext cx="130300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Pesquisadores</a:t>
            </a:r>
            <a:endParaRPr lang="en-US" sz="534" dirty="0"/>
          </a:p>
        </p:txBody>
      </p:sp>
      <p:sp>
        <p:nvSpPr>
          <p:cNvPr id="49" name="Shape 46"/>
          <p:cNvSpPr/>
          <p:nvPr/>
        </p:nvSpPr>
        <p:spPr>
          <a:xfrm>
            <a:off x="3834743" y="4306593"/>
            <a:ext cx="1474487" cy="69651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Text 47"/>
          <p:cNvSpPr/>
          <p:nvPr/>
        </p:nvSpPr>
        <p:spPr>
          <a:xfrm>
            <a:off x="3920468" y="4392318"/>
            <a:ext cx="130303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🏢</a:t>
            </a:r>
            <a:endParaRPr lang="en-US" sz="1269" dirty="0"/>
          </a:p>
        </p:txBody>
      </p:sp>
      <p:sp>
        <p:nvSpPr>
          <p:cNvPr id="51" name="Text 48"/>
          <p:cNvSpPr/>
          <p:nvPr/>
        </p:nvSpPr>
        <p:spPr>
          <a:xfrm>
            <a:off x="3920468" y="4654851"/>
            <a:ext cx="13030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B5CF6"/>
                </a:solidFill>
              </a:rPr>
              <a:t>50.000+</a:t>
            </a:r>
            <a:endParaRPr lang="en-US" sz="784" dirty="0"/>
          </a:p>
        </p:txBody>
      </p:sp>
      <p:sp>
        <p:nvSpPr>
          <p:cNvPr id="52" name="Text 49"/>
          <p:cNvSpPr/>
          <p:nvPr/>
        </p:nvSpPr>
        <p:spPr>
          <a:xfrm>
            <a:off x="3920468" y="4810227"/>
            <a:ext cx="1303037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PMEs Inovadoras</a:t>
            </a:r>
            <a:endParaRPr lang="en-US" sz="534" dirty="0"/>
          </a:p>
        </p:txBody>
      </p:sp>
      <p:sp>
        <p:nvSpPr>
          <p:cNvPr id="53" name="Shape 50"/>
          <p:cNvSpPr/>
          <p:nvPr/>
        </p:nvSpPr>
        <p:spPr>
          <a:xfrm>
            <a:off x="5394954" y="4306593"/>
            <a:ext cx="1474459" cy="69651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4" name="Text 51"/>
          <p:cNvSpPr/>
          <p:nvPr/>
        </p:nvSpPr>
        <p:spPr>
          <a:xfrm>
            <a:off x="5480679" y="4392318"/>
            <a:ext cx="13030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🎓</a:t>
            </a:r>
            <a:endParaRPr lang="en-US" sz="1269" dirty="0"/>
          </a:p>
        </p:txBody>
      </p:sp>
      <p:sp>
        <p:nvSpPr>
          <p:cNvPr id="55" name="Text 52"/>
          <p:cNvSpPr/>
          <p:nvPr/>
        </p:nvSpPr>
        <p:spPr>
          <a:xfrm>
            <a:off x="5480679" y="4654851"/>
            <a:ext cx="1303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B5CF6"/>
                </a:solidFill>
              </a:rPr>
              <a:t>363</a:t>
            </a:r>
            <a:endParaRPr lang="en-US" sz="784" dirty="0"/>
          </a:p>
        </p:txBody>
      </p:sp>
      <p:sp>
        <p:nvSpPr>
          <p:cNvPr id="56" name="Text 53"/>
          <p:cNvSpPr/>
          <p:nvPr/>
        </p:nvSpPr>
        <p:spPr>
          <a:xfrm>
            <a:off x="5480679" y="4810227"/>
            <a:ext cx="130300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Incubadoras</a:t>
            </a:r>
            <a:endParaRPr lang="en-US" sz="534" dirty="0"/>
          </a:p>
        </p:txBody>
      </p:sp>
      <p:sp>
        <p:nvSpPr>
          <p:cNvPr id="57" name="Shape 54"/>
          <p:cNvSpPr/>
          <p:nvPr/>
        </p:nvSpPr>
        <p:spPr>
          <a:xfrm>
            <a:off x="6955138" y="4306593"/>
            <a:ext cx="1474459" cy="69651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8" name="Text 55"/>
          <p:cNvSpPr/>
          <p:nvPr/>
        </p:nvSpPr>
        <p:spPr>
          <a:xfrm>
            <a:off x="7040863" y="4392318"/>
            <a:ext cx="13030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🏛️</a:t>
            </a:r>
            <a:endParaRPr lang="en-US" sz="1269" dirty="0"/>
          </a:p>
        </p:txBody>
      </p:sp>
      <p:sp>
        <p:nvSpPr>
          <p:cNvPr id="59" name="Text 56"/>
          <p:cNvSpPr/>
          <p:nvPr/>
        </p:nvSpPr>
        <p:spPr>
          <a:xfrm>
            <a:off x="7040863" y="4654851"/>
            <a:ext cx="13030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B5CF6"/>
                </a:solidFill>
              </a:rPr>
              <a:t>200+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7040863" y="4810227"/>
            <a:ext cx="1303009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Universidades</a:t>
            </a:r>
            <a:endParaRPr lang="en-US" sz="534" dirty="0"/>
          </a:p>
        </p:txBody>
      </p:sp>
      <p:sp>
        <p:nvSpPr>
          <p:cNvPr id="61" name="Shape 58"/>
          <p:cNvSpPr/>
          <p:nvPr/>
        </p:nvSpPr>
        <p:spPr>
          <a:xfrm>
            <a:off x="571500" y="5317434"/>
            <a:ext cx="2590781" cy="667941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62" name="Text 59"/>
          <p:cNvSpPr/>
          <p:nvPr/>
        </p:nvSpPr>
        <p:spPr>
          <a:xfrm>
            <a:off x="685800" y="5431734"/>
            <a:ext cx="236218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R$ 1,4bi</a:t>
            </a:r>
            <a:endParaRPr lang="en-US" sz="1602" dirty="0"/>
          </a:p>
        </p:txBody>
      </p:sp>
      <p:sp>
        <p:nvSpPr>
          <p:cNvPr id="63" name="Text 60"/>
          <p:cNvSpPr/>
          <p:nvPr/>
        </p:nvSpPr>
        <p:spPr>
          <a:xfrm>
            <a:off x="685800" y="5744273"/>
            <a:ext cx="23621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>
                    <a:alpha val="90000"/>
                  </a:srgbClr>
                </a:solidFill>
              </a:rPr>
              <a:t>Aprovados BNDES/Finep 2025</a:t>
            </a:r>
            <a:endParaRPr lang="en-US" sz="634" dirty="0"/>
          </a:p>
        </p:txBody>
      </p:sp>
      <p:sp>
        <p:nvSpPr>
          <p:cNvPr id="64" name="Shape 61"/>
          <p:cNvSpPr/>
          <p:nvPr/>
        </p:nvSpPr>
        <p:spPr>
          <a:xfrm>
            <a:off x="3276581" y="5317434"/>
            <a:ext cx="2590809" cy="667941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65" name="Text 62"/>
          <p:cNvSpPr/>
          <p:nvPr/>
        </p:nvSpPr>
        <p:spPr>
          <a:xfrm>
            <a:off x="3390881" y="5431734"/>
            <a:ext cx="236220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49,1%</a:t>
            </a:r>
            <a:endParaRPr lang="en-US" sz="1602" dirty="0"/>
          </a:p>
        </p:txBody>
      </p:sp>
      <p:sp>
        <p:nvSpPr>
          <p:cNvPr id="66" name="Text 63"/>
          <p:cNvSpPr/>
          <p:nvPr/>
        </p:nvSpPr>
        <p:spPr>
          <a:xfrm>
            <a:off x="3390881" y="5744273"/>
            <a:ext cx="236220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>
                    <a:alpha val="90000"/>
                  </a:srgbClr>
                </a:solidFill>
              </a:rPr>
              <a:t>Empresas aumentando P&amp;D</a:t>
            </a:r>
            <a:endParaRPr lang="en-US" sz="634" dirty="0"/>
          </a:p>
        </p:txBody>
      </p:sp>
      <p:sp>
        <p:nvSpPr>
          <p:cNvPr id="67" name="Shape 64"/>
          <p:cNvSpPr/>
          <p:nvPr/>
        </p:nvSpPr>
        <p:spPr>
          <a:xfrm>
            <a:off x="5981691" y="5317434"/>
            <a:ext cx="2590781" cy="667941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68" name="Text 65"/>
          <p:cNvSpPr/>
          <p:nvPr/>
        </p:nvSpPr>
        <p:spPr>
          <a:xfrm>
            <a:off x="6095991" y="5431734"/>
            <a:ext cx="236218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30%</a:t>
            </a:r>
            <a:endParaRPr lang="en-US" sz="1602" dirty="0"/>
          </a:p>
        </p:txBody>
      </p:sp>
      <p:sp>
        <p:nvSpPr>
          <p:cNvPr id="69" name="Text 66"/>
          <p:cNvSpPr/>
          <p:nvPr/>
        </p:nvSpPr>
        <p:spPr>
          <a:xfrm>
            <a:off x="6095991" y="5744273"/>
            <a:ext cx="23621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>
                    <a:alpha val="90000"/>
                  </a:srgbClr>
                </a:solidFill>
              </a:rPr>
              <a:t>Receita internacional Ano 3</a:t>
            </a:r>
            <a:endParaRPr lang="en-US" sz="6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14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82296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Expansão Global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0" y="428625"/>
            <a:ext cx="822960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69" dirty="0">
                <a:solidFill>
                  <a:srgbClr val="FFFFFF">
                    <a:alpha val="90000"/>
                  </a:srgbClr>
                </a:solidFill>
              </a:rPr>
              <a:t>Oportunidade de $200+ bilhões em fomento internacional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0" y="885825"/>
            <a:ext cx="4029075" cy="3629025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1450" y="1057275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111827"/>
                </a:solidFill>
              </a:rPr>
              <a:t>🌍</a:t>
            </a:r>
            <a:endParaRPr lang="en-US" sz="1499" dirty="0"/>
          </a:p>
        </p:txBody>
      </p:sp>
      <p:sp>
        <p:nvSpPr>
          <p:cNvPr id="7" name="Text 4"/>
          <p:cNvSpPr/>
          <p:nvPr/>
        </p:nvSpPr>
        <p:spPr>
          <a:xfrm>
            <a:off x="496491" y="1071563"/>
            <a:ext cx="150568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111827"/>
                </a:solidFill>
              </a:rPr>
              <a:t>Mercados Globais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171450" y="1428750"/>
            <a:ext cx="3686175" cy="48577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9" name="Text 6"/>
          <p:cNvSpPr/>
          <p:nvPr/>
        </p:nvSpPr>
        <p:spPr>
          <a:xfrm>
            <a:off x="257175" y="1514475"/>
            <a:ext cx="8444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🇧🇷 Brasil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257175" y="1685925"/>
            <a:ext cx="84441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Mercado primário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3242118" y="1528763"/>
            <a:ext cx="5297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563EB"/>
                </a:solidFill>
              </a:rPr>
              <a:t>$7 bi/ano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3242118" y="1700213"/>
            <a:ext cx="52978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6B7280"/>
                </a:solidFill>
              </a:rPr>
              <a:t>Ano 1-2</a:t>
            </a:r>
            <a:endParaRPr lang="en-US" sz="621" dirty="0"/>
          </a:p>
        </p:txBody>
      </p:sp>
      <p:sp>
        <p:nvSpPr>
          <p:cNvPr id="13" name="Shape 10"/>
          <p:cNvSpPr/>
          <p:nvPr/>
        </p:nvSpPr>
        <p:spPr>
          <a:xfrm>
            <a:off x="171450" y="2000250"/>
            <a:ext cx="3686175" cy="4857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4" name="Text 11"/>
          <p:cNvSpPr/>
          <p:nvPr/>
        </p:nvSpPr>
        <p:spPr>
          <a:xfrm>
            <a:off x="257175" y="2085975"/>
            <a:ext cx="11179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🌎 LATAM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257175" y="2257425"/>
            <a:ext cx="11179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Chile, Colômbia, México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242118" y="2100263"/>
            <a:ext cx="5297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6A34A"/>
                </a:solidFill>
              </a:rPr>
              <a:t>$5 bi/ano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3242118" y="2271713"/>
            <a:ext cx="52978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6B7280"/>
                </a:solidFill>
              </a:rPr>
              <a:t>Ano 2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171450" y="2571750"/>
            <a:ext cx="3686175" cy="485775"/>
          </a:xfrm>
          <a:prstGeom prst="rect">
            <a:avLst/>
          </a:prstGeom>
          <a:solidFill>
            <a:srgbClr val="FDF2F8"/>
          </a:solidFill>
          <a:ln/>
        </p:spPr>
      </p:sp>
      <p:sp>
        <p:nvSpPr>
          <p:cNvPr id="19" name="Text 16"/>
          <p:cNvSpPr/>
          <p:nvPr/>
        </p:nvSpPr>
        <p:spPr>
          <a:xfrm>
            <a:off x="257175" y="2657475"/>
            <a:ext cx="14154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🇪🇺 Europa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257175" y="2828925"/>
            <a:ext cx="14154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Horizon Europe, Newton Fund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3176736" y="2671763"/>
            <a:ext cx="5951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9333EA"/>
                </a:solidFill>
              </a:rPr>
              <a:t>$30 bi/ano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3176736" y="2843213"/>
            <a:ext cx="59516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6B7280"/>
                </a:solidFill>
              </a:rPr>
              <a:t>Ano 3</a:t>
            </a:r>
            <a:endParaRPr lang="en-US" sz="621" dirty="0"/>
          </a:p>
        </p:txBody>
      </p:sp>
      <p:sp>
        <p:nvSpPr>
          <p:cNvPr id="23" name="Shape 20"/>
          <p:cNvSpPr/>
          <p:nvPr/>
        </p:nvSpPr>
        <p:spPr>
          <a:xfrm>
            <a:off x="171450" y="3143250"/>
            <a:ext cx="3686175" cy="485775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24" name="Text 21"/>
          <p:cNvSpPr/>
          <p:nvPr/>
        </p:nvSpPr>
        <p:spPr>
          <a:xfrm>
            <a:off x="257175" y="3228975"/>
            <a:ext cx="11203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🇺🇸 EUA</a:t>
            </a:r>
            <a:endParaRPr lang="en-US" sz="784" dirty="0"/>
          </a:p>
        </p:txBody>
      </p:sp>
      <p:sp>
        <p:nvSpPr>
          <p:cNvPr id="25" name="Text 22"/>
          <p:cNvSpPr/>
          <p:nvPr/>
        </p:nvSpPr>
        <p:spPr>
          <a:xfrm>
            <a:off x="257175" y="3400425"/>
            <a:ext cx="112034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NSF, NIH (colaborações)</a:t>
            </a:r>
            <a:endParaRPr lang="en-US" sz="727" dirty="0"/>
          </a:p>
        </p:txBody>
      </p:sp>
      <p:sp>
        <p:nvSpPr>
          <p:cNvPr id="26" name="Text 23"/>
          <p:cNvSpPr/>
          <p:nvPr/>
        </p:nvSpPr>
        <p:spPr>
          <a:xfrm>
            <a:off x="3242118" y="3243263"/>
            <a:ext cx="5297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A580C"/>
                </a:solidFill>
              </a:rPr>
              <a:t>$5 bi/ano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3242118" y="3414713"/>
            <a:ext cx="52978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6B7280"/>
                </a:solidFill>
              </a:rPr>
              <a:t>Ano 4+</a:t>
            </a:r>
            <a:endParaRPr lang="en-US" sz="621" dirty="0"/>
          </a:p>
        </p:txBody>
      </p:sp>
      <p:sp>
        <p:nvSpPr>
          <p:cNvPr id="28" name="Shape 25"/>
          <p:cNvSpPr/>
          <p:nvPr/>
        </p:nvSpPr>
        <p:spPr>
          <a:xfrm>
            <a:off x="171450" y="3743325"/>
            <a:ext cx="3686175" cy="600075"/>
          </a:xfrm>
          <a:prstGeom prst="rect">
            <a:avLst/>
          </a:prstGeom>
          <a:solidFill>
            <a:srgbClr val="FFF7ED"/>
          </a:solidFill>
          <a:ln w="18288">
            <a:solidFill>
              <a:srgbClr val="FDE047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257175" y="3829050"/>
            <a:ext cx="35147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111827"/>
                </a:solidFill>
              </a:rPr>
              <a:t>$50 bi</a:t>
            </a:r>
            <a:endParaRPr lang="en-US" sz="1499" dirty="0"/>
          </a:p>
        </p:txBody>
      </p:sp>
      <p:sp>
        <p:nvSpPr>
          <p:cNvPr id="30" name="Text 27"/>
          <p:cNvSpPr/>
          <p:nvPr/>
        </p:nvSpPr>
        <p:spPr>
          <a:xfrm>
            <a:off x="257175" y="4086225"/>
            <a:ext cx="35147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4B5563"/>
                </a:solidFill>
              </a:rPr>
              <a:t>SAM (Anos 1-3)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4200525" y="885825"/>
            <a:ext cx="4029075" cy="154305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4343400" y="1028700"/>
            <a:ext cx="2143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111827"/>
                </a:solidFill>
              </a:rPr>
              <a:t>✅</a:t>
            </a:r>
            <a:endParaRPr lang="en-US" sz="1193" dirty="0"/>
          </a:p>
        </p:txBody>
      </p:sp>
      <p:sp>
        <p:nvSpPr>
          <p:cNvPr id="33" name="Text 30"/>
          <p:cNvSpPr/>
          <p:nvPr/>
        </p:nvSpPr>
        <p:spPr>
          <a:xfrm>
            <a:off x="4614863" y="1042988"/>
            <a:ext cx="170208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11827"/>
                </a:solidFill>
              </a:rPr>
              <a:t>Brasileiros São Elegíveis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4343400" y="1343025"/>
            <a:ext cx="723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16A34A"/>
                </a:solidFill>
              </a:rPr>
              <a:t>✓</a:t>
            </a:r>
            <a:endParaRPr lang="en-US" sz="683" dirty="0"/>
          </a:p>
        </p:txBody>
      </p:sp>
      <p:sp>
        <p:nvSpPr>
          <p:cNvPr id="35" name="Text 32"/>
          <p:cNvSpPr/>
          <p:nvPr/>
        </p:nvSpPr>
        <p:spPr>
          <a:xfrm>
            <a:off x="4472880" y="1343025"/>
            <a:ext cx="2326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Horizon Europe MSCA: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0000"/>
                </a:solidFill>
              </a:rPr>
              <a:t> Pesquisadores individuais</a:t>
            </a:r>
            <a:endParaRPr lang="en-US" sz="683" dirty="0"/>
          </a:p>
        </p:txBody>
      </p:sp>
      <p:sp>
        <p:nvSpPr>
          <p:cNvPr id="36" name="Text 33"/>
          <p:cNvSpPr/>
          <p:nvPr/>
        </p:nvSpPr>
        <p:spPr>
          <a:xfrm>
            <a:off x="4343400" y="1543050"/>
            <a:ext cx="723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16A34A"/>
                </a:solidFill>
              </a:rPr>
              <a:t>✓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4472880" y="1543050"/>
            <a:ext cx="19899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ERC Grants: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0000"/>
                </a:solidFill>
              </a:rPr>
              <a:t> Com host institution europeia</a:t>
            </a:r>
            <a:endParaRPr lang="en-US" sz="683" dirty="0"/>
          </a:p>
        </p:txBody>
      </p:sp>
      <p:sp>
        <p:nvSpPr>
          <p:cNvPr id="38" name="Text 35"/>
          <p:cNvSpPr/>
          <p:nvPr/>
        </p:nvSpPr>
        <p:spPr>
          <a:xfrm>
            <a:off x="4343400" y="1743075"/>
            <a:ext cx="723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16A34A"/>
                </a:solidFill>
              </a:rPr>
              <a:t>✓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4472880" y="1743075"/>
            <a:ext cx="17984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Newton Fund: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0000"/>
                </a:solidFill>
              </a:rPr>
              <a:t> Colaborações UK-Brasil</a:t>
            </a:r>
            <a:endParaRPr lang="en-US" sz="683" dirty="0"/>
          </a:p>
        </p:txBody>
      </p:sp>
      <p:sp>
        <p:nvSpPr>
          <p:cNvPr id="40" name="Text 37"/>
          <p:cNvSpPr/>
          <p:nvPr/>
        </p:nvSpPr>
        <p:spPr>
          <a:xfrm>
            <a:off x="4343400" y="1943100"/>
            <a:ext cx="723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16A34A"/>
                </a:solidFill>
              </a:rPr>
              <a:t>✓</a:t>
            </a:r>
            <a:endParaRPr lang="en-US" sz="683" dirty="0"/>
          </a:p>
        </p:txBody>
      </p:sp>
      <p:sp>
        <p:nvSpPr>
          <p:cNvPr id="41" name="Text 38"/>
          <p:cNvSpPr/>
          <p:nvPr/>
        </p:nvSpPr>
        <p:spPr>
          <a:xfrm>
            <a:off x="4472880" y="1943100"/>
            <a:ext cx="19291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CORFO/Minciencias: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0000"/>
                </a:solidFill>
              </a:rPr>
              <a:t> Com operação local</a:t>
            </a:r>
            <a:endParaRPr lang="en-US" sz="683" dirty="0"/>
          </a:p>
        </p:txBody>
      </p:sp>
      <p:sp>
        <p:nvSpPr>
          <p:cNvPr id="42" name="Text 39"/>
          <p:cNvSpPr/>
          <p:nvPr/>
        </p:nvSpPr>
        <p:spPr>
          <a:xfrm>
            <a:off x="4343400" y="2143125"/>
            <a:ext cx="723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16A34A"/>
                </a:solidFill>
              </a:rPr>
              <a:t>✓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4472880" y="2143125"/>
            <a:ext cx="17012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NSF International: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0000"/>
                </a:solidFill>
              </a:rPr>
              <a:t> Parcerias aceitas</a:t>
            </a:r>
            <a:endParaRPr lang="en-US" sz="683" dirty="0"/>
          </a:p>
        </p:txBody>
      </p:sp>
      <p:sp>
        <p:nvSpPr>
          <p:cNvPr id="44" name="Shape 41"/>
          <p:cNvSpPr/>
          <p:nvPr/>
        </p:nvSpPr>
        <p:spPr>
          <a:xfrm>
            <a:off x="4200525" y="2543175"/>
            <a:ext cx="4029075" cy="1628775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5" name="Text 42"/>
          <p:cNvSpPr/>
          <p:nvPr/>
        </p:nvSpPr>
        <p:spPr>
          <a:xfrm>
            <a:off x="4343400" y="2686050"/>
            <a:ext cx="2143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111827"/>
                </a:solidFill>
              </a:rPr>
              <a:t>🚀</a:t>
            </a:r>
            <a:endParaRPr lang="en-US" sz="1193" dirty="0"/>
          </a:p>
        </p:txBody>
      </p:sp>
      <p:sp>
        <p:nvSpPr>
          <p:cNvPr id="46" name="Text 43"/>
          <p:cNvSpPr/>
          <p:nvPr/>
        </p:nvSpPr>
        <p:spPr>
          <a:xfrm>
            <a:off x="4614863" y="2700338"/>
            <a:ext cx="165620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111827"/>
                </a:solidFill>
              </a:rPr>
              <a:t>Estratégia de Expansão</a:t>
            </a:r>
            <a:endParaRPr lang="en-US" sz="987" dirty="0"/>
          </a:p>
        </p:txBody>
      </p:sp>
      <p:sp>
        <p:nvSpPr>
          <p:cNvPr id="47" name="Shape 44"/>
          <p:cNvSpPr/>
          <p:nvPr/>
        </p:nvSpPr>
        <p:spPr>
          <a:xfrm>
            <a:off x="4343400" y="3028950"/>
            <a:ext cx="171450" cy="171450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8" name="Text 45"/>
          <p:cNvSpPr/>
          <p:nvPr/>
        </p:nvSpPr>
        <p:spPr>
          <a:xfrm>
            <a:off x="4343400" y="3028950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1</a:t>
            </a:r>
            <a:endParaRPr lang="en-US" sz="584" dirty="0"/>
          </a:p>
        </p:txBody>
      </p:sp>
      <p:sp>
        <p:nvSpPr>
          <p:cNvPr id="49" name="Text 46"/>
          <p:cNvSpPr/>
          <p:nvPr/>
        </p:nvSpPr>
        <p:spPr>
          <a:xfrm>
            <a:off x="4572000" y="3000375"/>
            <a:ext cx="35147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Ano 2: LATAM</a:t>
            </a:r>
            <a:endParaRPr lang="en-US" sz="784" dirty="0"/>
          </a:p>
        </p:txBody>
      </p:sp>
      <p:sp>
        <p:nvSpPr>
          <p:cNvPr id="50" name="Text 47"/>
          <p:cNvSpPr/>
          <p:nvPr/>
        </p:nvSpPr>
        <p:spPr>
          <a:xfrm>
            <a:off x="4572000" y="3171825"/>
            <a:ext cx="351472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4B5563"/>
                </a:solidFill>
              </a:rPr>
              <a:t>Chile, Colômbia • Espanhol • Parcerias locais</a:t>
            </a:r>
            <a:endParaRPr lang="en-US" sz="621" dirty="0"/>
          </a:p>
        </p:txBody>
      </p:sp>
      <p:sp>
        <p:nvSpPr>
          <p:cNvPr id="51" name="Shape 48"/>
          <p:cNvSpPr/>
          <p:nvPr/>
        </p:nvSpPr>
        <p:spPr>
          <a:xfrm>
            <a:off x="4343400" y="3400425"/>
            <a:ext cx="171450" cy="17145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52" name="Text 49"/>
          <p:cNvSpPr/>
          <p:nvPr/>
        </p:nvSpPr>
        <p:spPr>
          <a:xfrm>
            <a:off x="4343400" y="3400425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2</a:t>
            </a:r>
            <a:endParaRPr lang="en-US" sz="584" dirty="0"/>
          </a:p>
        </p:txBody>
      </p:sp>
      <p:sp>
        <p:nvSpPr>
          <p:cNvPr id="53" name="Text 50"/>
          <p:cNvSpPr/>
          <p:nvPr/>
        </p:nvSpPr>
        <p:spPr>
          <a:xfrm>
            <a:off x="4572000" y="3371850"/>
            <a:ext cx="35147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Ano 3: Europa</a:t>
            </a:r>
            <a:endParaRPr lang="en-US" sz="784" dirty="0"/>
          </a:p>
        </p:txBody>
      </p:sp>
      <p:sp>
        <p:nvSpPr>
          <p:cNvPr id="54" name="Text 51"/>
          <p:cNvSpPr/>
          <p:nvPr/>
        </p:nvSpPr>
        <p:spPr>
          <a:xfrm>
            <a:off x="4572000" y="3543300"/>
            <a:ext cx="351472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4B5563"/>
                </a:solidFill>
              </a:rPr>
              <a:t>Portugal, Espanha, UK • Horizon Europe • Newton</a:t>
            </a:r>
            <a:endParaRPr lang="en-US" sz="621" dirty="0"/>
          </a:p>
        </p:txBody>
      </p:sp>
      <p:sp>
        <p:nvSpPr>
          <p:cNvPr id="55" name="Shape 52"/>
          <p:cNvSpPr/>
          <p:nvPr/>
        </p:nvSpPr>
        <p:spPr>
          <a:xfrm>
            <a:off x="4343400" y="3771900"/>
            <a:ext cx="171450" cy="171450"/>
          </a:xfrm>
          <a:prstGeom prst="ellipse">
            <a:avLst/>
          </a:prstGeom>
          <a:solidFill>
            <a:srgbClr val="A855F7"/>
          </a:solidFill>
          <a:ln/>
        </p:spPr>
      </p:sp>
      <p:sp>
        <p:nvSpPr>
          <p:cNvPr id="56" name="Text 53"/>
          <p:cNvSpPr/>
          <p:nvPr/>
        </p:nvSpPr>
        <p:spPr>
          <a:xfrm>
            <a:off x="4343400" y="3771900"/>
            <a:ext cx="17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3</a:t>
            </a:r>
            <a:endParaRPr lang="en-US" sz="584" dirty="0"/>
          </a:p>
        </p:txBody>
      </p:sp>
      <p:sp>
        <p:nvSpPr>
          <p:cNvPr id="57" name="Text 54"/>
          <p:cNvSpPr/>
          <p:nvPr/>
        </p:nvSpPr>
        <p:spPr>
          <a:xfrm>
            <a:off x="4572000" y="3743325"/>
            <a:ext cx="35147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111827"/>
                </a:solidFill>
              </a:rPr>
              <a:t>Ano 4+: Global</a:t>
            </a:r>
            <a:endParaRPr lang="en-US" sz="784" dirty="0"/>
          </a:p>
        </p:txBody>
      </p:sp>
      <p:sp>
        <p:nvSpPr>
          <p:cNvPr id="58" name="Text 55"/>
          <p:cNvSpPr/>
          <p:nvPr/>
        </p:nvSpPr>
        <p:spPr>
          <a:xfrm>
            <a:off x="4572000" y="3914775"/>
            <a:ext cx="351472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4B5563"/>
                </a:solidFill>
              </a:rPr>
              <a:t>EUA, Alemanha, França • Mercados avançados</a:t>
            </a:r>
            <a:endParaRPr lang="en-US" sz="621" dirty="0"/>
          </a:p>
        </p:txBody>
      </p:sp>
      <p:sp>
        <p:nvSpPr>
          <p:cNvPr id="59" name="Shape 56"/>
          <p:cNvSpPr/>
          <p:nvPr/>
        </p:nvSpPr>
        <p:spPr>
          <a:xfrm>
            <a:off x="0" y="4657725"/>
            <a:ext cx="2666991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0" name="Text 57"/>
          <p:cNvSpPr/>
          <p:nvPr/>
        </p:nvSpPr>
        <p:spPr>
          <a:xfrm>
            <a:off x="114300" y="4772025"/>
            <a:ext cx="24383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</a:rPr>
              <a:t>€95.5 bi</a:t>
            </a:r>
            <a:endParaRPr lang="en-US" sz="1499" dirty="0"/>
          </a:p>
        </p:txBody>
      </p:sp>
      <p:sp>
        <p:nvSpPr>
          <p:cNvPr id="61" name="Text 58"/>
          <p:cNvSpPr/>
          <p:nvPr/>
        </p:nvSpPr>
        <p:spPr>
          <a:xfrm>
            <a:off x="114300" y="5029200"/>
            <a:ext cx="24383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>
                    <a:alpha val="80000"/>
                  </a:srgbClr>
                </a:solidFill>
              </a:rPr>
              <a:t>Horizon Europe (2021-2027)</a:t>
            </a:r>
            <a:endParaRPr lang="en-US" sz="727" dirty="0"/>
          </a:p>
        </p:txBody>
      </p:sp>
      <p:sp>
        <p:nvSpPr>
          <p:cNvPr id="62" name="Shape 59"/>
          <p:cNvSpPr/>
          <p:nvPr/>
        </p:nvSpPr>
        <p:spPr>
          <a:xfrm>
            <a:off x="2781291" y="4657725"/>
            <a:ext cx="2666991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3" name="Text 60"/>
          <p:cNvSpPr/>
          <p:nvPr/>
        </p:nvSpPr>
        <p:spPr>
          <a:xfrm>
            <a:off x="2895591" y="4772025"/>
            <a:ext cx="24383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</a:rPr>
              <a:t>30%</a:t>
            </a:r>
            <a:endParaRPr lang="en-US" sz="1499" dirty="0"/>
          </a:p>
        </p:txBody>
      </p:sp>
      <p:sp>
        <p:nvSpPr>
          <p:cNvPr id="64" name="Text 61"/>
          <p:cNvSpPr/>
          <p:nvPr/>
        </p:nvSpPr>
        <p:spPr>
          <a:xfrm>
            <a:off x="2895591" y="5029200"/>
            <a:ext cx="24383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>
                    <a:alpha val="80000"/>
                  </a:srgbClr>
                </a:solidFill>
              </a:rPr>
              <a:t>Receita internacional Ano 3</a:t>
            </a:r>
            <a:endParaRPr lang="en-US" sz="727" dirty="0"/>
          </a:p>
        </p:txBody>
      </p:sp>
      <p:sp>
        <p:nvSpPr>
          <p:cNvPr id="65" name="Shape 62"/>
          <p:cNvSpPr/>
          <p:nvPr/>
        </p:nvSpPr>
        <p:spPr>
          <a:xfrm>
            <a:off x="5562581" y="4657725"/>
            <a:ext cx="2667019" cy="628650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66" name="Text 63"/>
          <p:cNvSpPr/>
          <p:nvPr/>
        </p:nvSpPr>
        <p:spPr>
          <a:xfrm>
            <a:off x="5676881" y="4772025"/>
            <a:ext cx="243841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</a:rPr>
              <a:t>1ª</a:t>
            </a:r>
            <a:endParaRPr lang="en-US" sz="1499" dirty="0"/>
          </a:p>
        </p:txBody>
      </p:sp>
      <p:sp>
        <p:nvSpPr>
          <p:cNvPr id="67" name="Text 64"/>
          <p:cNvSpPr/>
          <p:nvPr/>
        </p:nvSpPr>
        <p:spPr>
          <a:xfrm>
            <a:off x="5676881" y="5029200"/>
            <a:ext cx="24384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>
                    <a:alpha val="80000"/>
                  </a:srgbClr>
                </a:solidFill>
              </a:rPr>
              <a:t>Plataforma global cross-border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64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Monetização escalável alinhada ao sucesso dos clientes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954388"/>
            <a:ext cx="1216196" cy="383977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954388"/>
            <a:ext cx="1216196" cy="38397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Plano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1787696" y="954388"/>
            <a:ext cx="2032202" cy="383977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7" name="Text 4"/>
          <p:cNvSpPr/>
          <p:nvPr/>
        </p:nvSpPr>
        <p:spPr>
          <a:xfrm>
            <a:off x="1787696" y="954388"/>
            <a:ext cx="2032202" cy="38397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Público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3819897" y="954388"/>
            <a:ext cx="1212149" cy="383977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9" name="Text 6"/>
          <p:cNvSpPr/>
          <p:nvPr/>
        </p:nvSpPr>
        <p:spPr>
          <a:xfrm>
            <a:off x="3819897" y="954388"/>
            <a:ext cx="1212149" cy="38397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Preço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032046" y="954388"/>
            <a:ext cx="3540454" cy="383977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1" name="Text 8"/>
          <p:cNvSpPr/>
          <p:nvPr/>
        </p:nvSpPr>
        <p:spPr>
          <a:xfrm>
            <a:off x="5032046" y="954388"/>
            <a:ext cx="3540454" cy="383977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Recursos Principais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571500" y="1338365"/>
            <a:ext cx="1216196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75569"/>
                </a:solidFill>
              </a:rPr>
              <a:t>Free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1787696" y="1338365"/>
            <a:ext cx="2032202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Iniciantes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819897" y="1338365"/>
            <a:ext cx="1212149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B5CF6"/>
                </a:solidFill>
              </a:rPr>
              <a:t>R$ 0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5032046" y="1338365"/>
            <a:ext cx="3540454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3 editais/mês, alertas básicos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571500" y="1649118"/>
            <a:ext cx="1216196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75569"/>
                </a:solidFill>
              </a:rPr>
              <a:t>Pro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1787696" y="1649118"/>
            <a:ext cx="2032202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Pesquisadores e startups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819897" y="1649118"/>
            <a:ext cx="1212149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B5CF6"/>
                </a:solidFill>
              </a:rPr>
              <a:t>R$ 49/mês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5032046" y="1649118"/>
            <a:ext cx="3540454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Editais ilimitados, IA redatora, painel completo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571500" y="1963443"/>
            <a:ext cx="1216196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75569"/>
                </a:solidFill>
              </a:rPr>
              <a:t>Empresas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1787696" y="1963443"/>
            <a:ext cx="2032202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Startups e corporações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3819897" y="1963443"/>
            <a:ext cx="1212149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B5CF6"/>
                </a:solidFill>
              </a:rPr>
              <a:t>R$ 199/mês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5032046" y="1963443"/>
            <a:ext cx="3540454" cy="3143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Multiusuário (10), acompanhamento, API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571500" y="2277768"/>
            <a:ext cx="1216196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75569"/>
                </a:solidFill>
              </a:rPr>
              <a:t>Institucional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1787696" y="2277768"/>
            <a:ext cx="2032202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Universidades e FAPs</a:t>
            </a:r>
            <a:endParaRPr lang="en-US" sz="727" dirty="0"/>
          </a:p>
        </p:txBody>
      </p:sp>
      <p:sp>
        <p:nvSpPr>
          <p:cNvPr id="26" name="Text 23"/>
          <p:cNvSpPr/>
          <p:nvPr/>
        </p:nvSpPr>
        <p:spPr>
          <a:xfrm>
            <a:off x="3819897" y="2277768"/>
            <a:ext cx="1212149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8B5CF6"/>
                </a:solidFill>
              </a:rPr>
              <a:t>Sob consulta</a:t>
            </a:r>
            <a:endParaRPr lang="en-US" sz="683" dirty="0"/>
          </a:p>
        </p:txBody>
      </p:sp>
      <p:sp>
        <p:nvSpPr>
          <p:cNvPr id="27" name="Text 24"/>
          <p:cNvSpPr/>
          <p:nvPr/>
        </p:nvSpPr>
        <p:spPr>
          <a:xfrm>
            <a:off x="5032046" y="2277768"/>
            <a:ext cx="3540454" cy="310753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White label, usuários ilimitados, SLA</a:t>
            </a:r>
            <a:endParaRPr lang="en-US" sz="727" dirty="0"/>
          </a:p>
        </p:txBody>
      </p:sp>
      <p:sp>
        <p:nvSpPr>
          <p:cNvPr id="28" name="Shape 25"/>
          <p:cNvSpPr/>
          <p:nvPr/>
        </p:nvSpPr>
        <p:spPr>
          <a:xfrm>
            <a:off x="571500" y="2759971"/>
            <a:ext cx="4629150" cy="1725216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714375" y="2902846"/>
            <a:ext cx="43434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Success Fee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714375" y="3135018"/>
            <a:ext cx="434340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3B82F6"/>
                </a:solidFill>
              </a:rPr>
              <a:t>3%</a:t>
            </a:r>
            <a:endParaRPr lang="en-US" sz="1808" dirty="0"/>
          </a:p>
        </p:txBody>
      </p:sp>
      <p:sp>
        <p:nvSpPr>
          <p:cNvPr id="31" name="Text 28"/>
          <p:cNvSpPr/>
          <p:nvPr/>
        </p:nvSpPr>
        <p:spPr>
          <a:xfrm>
            <a:off x="714375" y="3485062"/>
            <a:ext cx="4343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sobre projetos aprovados em todos os planos</a:t>
            </a:r>
            <a:endParaRPr lang="en-US" sz="780" dirty="0"/>
          </a:p>
        </p:txBody>
      </p:sp>
      <p:sp>
        <p:nvSpPr>
          <p:cNvPr id="32" name="Text 29"/>
          <p:cNvSpPr/>
          <p:nvPr/>
        </p:nvSpPr>
        <p:spPr>
          <a:xfrm>
            <a:off x="714375" y="3742237"/>
            <a:ext cx="43434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• Alinhamento de incentivos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 • Receita recorrente baseada em resultados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475569"/>
                </a:solidFill>
              </a:rPr>
              <a:t> • Estimativa: R$ 1M-5M/ano</a:t>
            </a:r>
            <a:endParaRPr lang="en-US" sz="780" dirty="0"/>
          </a:p>
        </p:txBody>
      </p:sp>
      <p:sp>
        <p:nvSpPr>
          <p:cNvPr id="33" name="Shape 30"/>
          <p:cNvSpPr/>
          <p:nvPr/>
        </p:nvSpPr>
        <p:spPr>
          <a:xfrm>
            <a:off x="571500" y="4599487"/>
            <a:ext cx="4629150" cy="1236204"/>
          </a:xfrm>
          <a:prstGeom prst="rect">
            <a:avLst/>
          </a:prstGeom>
          <a:solidFill>
            <a:srgbClr val="8B5CF6">
              <a:alpha val="10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714375" y="4742362"/>
            <a:ext cx="43434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Projeção Ano 2</a:t>
            </a:r>
            <a:endParaRPr lang="en-US" sz="885" dirty="0"/>
          </a:p>
        </p:txBody>
      </p:sp>
      <p:sp>
        <p:nvSpPr>
          <p:cNvPr id="35" name="Text 32"/>
          <p:cNvSpPr/>
          <p:nvPr/>
        </p:nvSpPr>
        <p:spPr>
          <a:xfrm>
            <a:off x="714375" y="4974534"/>
            <a:ext cx="43434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B5CF6"/>
                </a:solidFill>
              </a:rPr>
              <a:t>R$ 5,4M ARR</a:t>
            </a:r>
            <a:endParaRPr lang="en-US" sz="1602" dirty="0"/>
          </a:p>
        </p:txBody>
      </p:sp>
      <p:sp>
        <p:nvSpPr>
          <p:cNvPr id="36" name="Text 33"/>
          <p:cNvSpPr/>
          <p:nvPr/>
        </p:nvSpPr>
        <p:spPr>
          <a:xfrm>
            <a:off x="714375" y="5372798"/>
            <a:ext cx="43434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Assinaturas: R$ 3,4M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 Success Fee: R$ 2M</a:t>
            </a:r>
            <a:endParaRPr lang="en-US" sz="727" dirty="0"/>
          </a:p>
        </p:txBody>
      </p:sp>
      <p:pic>
        <p:nvPicPr>
          <p:cNvPr id="3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3297706"/>
            <a:ext cx="20002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78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B5CF6"/>
                </a:solidFill>
              </a:rPr>
              <a:t>Estratégia de Crescimento Global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1051917"/>
            <a:ext cx="1914525" cy="2085863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375" y="1194792"/>
            <a:ext cx="228600" cy="2286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6" name="Text 3"/>
          <p:cNvSpPr/>
          <p:nvPr/>
        </p:nvSpPr>
        <p:spPr>
          <a:xfrm>
            <a:off x="714375" y="1194792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1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1000125" y="1221581"/>
            <a:ext cx="5564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🇧🇷 Brasil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14375" y="1509117"/>
            <a:ext cx="160734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Ano 1 (2025)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714375" y="1721644"/>
            <a:ext cx="1607344" cy="7428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75569"/>
                </a:solidFill>
              </a:rPr>
              <a:t>MVP + Validação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Parcerias institucionais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Product-led growth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Freemium + Trial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Foco: Startups + Pesquisadores</a:t>
            </a:r>
            <a:endParaRPr lang="en-US" sz="634" dirty="0"/>
          </a:p>
        </p:txBody>
      </p:sp>
      <p:sp>
        <p:nvSpPr>
          <p:cNvPr id="10" name="Shape 7"/>
          <p:cNvSpPr/>
          <p:nvPr/>
        </p:nvSpPr>
        <p:spPr>
          <a:xfrm>
            <a:off x="714375" y="2550207"/>
            <a:ext cx="1607344" cy="41612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800100" y="2607357"/>
            <a:ext cx="14358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3B82F6"/>
                </a:solidFill>
              </a:rPr>
              <a:t>500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800100" y="2802024"/>
            <a:ext cx="143589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Usuários pagantes</a:t>
            </a:r>
            <a:endParaRPr lang="en-US" sz="534" dirty="0"/>
          </a:p>
        </p:txBody>
      </p:sp>
      <p:sp>
        <p:nvSpPr>
          <p:cNvPr id="13" name="Shape 10"/>
          <p:cNvSpPr/>
          <p:nvPr/>
        </p:nvSpPr>
        <p:spPr>
          <a:xfrm>
            <a:off x="2578894" y="1051917"/>
            <a:ext cx="1921669" cy="2085863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2728913" y="1194792"/>
            <a:ext cx="228600" cy="2286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15" name="Text 12"/>
          <p:cNvSpPr/>
          <p:nvPr/>
        </p:nvSpPr>
        <p:spPr>
          <a:xfrm>
            <a:off x="2728913" y="1194792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2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3014663" y="1221581"/>
            <a:ext cx="7954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🇧🇷 Escala BR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2728913" y="1509117"/>
            <a:ext cx="161448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Ano 2 (2026)</a:t>
            </a:r>
            <a:endParaRPr lang="en-US" sz="634" dirty="0"/>
          </a:p>
        </p:txBody>
      </p:sp>
      <p:sp>
        <p:nvSpPr>
          <p:cNvPr id="18" name="Text 15"/>
          <p:cNvSpPr/>
          <p:nvPr/>
        </p:nvSpPr>
        <p:spPr>
          <a:xfrm>
            <a:off x="2728913" y="1721644"/>
            <a:ext cx="1614488" cy="7428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75569"/>
                </a:solidFill>
              </a:rPr>
              <a:t>Consolidação Nacional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Enterprise sales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Editais estaduais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Marketplace consultores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Expansão institucional</a:t>
            </a:r>
            <a:endParaRPr lang="en-US" sz="634" dirty="0"/>
          </a:p>
        </p:txBody>
      </p:sp>
      <p:sp>
        <p:nvSpPr>
          <p:cNvPr id="19" name="Shape 16"/>
          <p:cNvSpPr/>
          <p:nvPr/>
        </p:nvSpPr>
        <p:spPr>
          <a:xfrm>
            <a:off x="2728913" y="2550207"/>
            <a:ext cx="1614488" cy="41612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7"/>
          <p:cNvSpPr/>
          <p:nvPr/>
        </p:nvSpPr>
        <p:spPr>
          <a:xfrm>
            <a:off x="2814638" y="2607357"/>
            <a:ext cx="14430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3B82F6"/>
                </a:solidFill>
              </a:rPr>
              <a:t>2.000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2814638" y="2802024"/>
            <a:ext cx="1443038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Usuários pagantes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4600575" y="1051917"/>
            <a:ext cx="1928813" cy="2085863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4757738" y="1194792"/>
            <a:ext cx="228600" cy="2286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24" name="Text 21"/>
          <p:cNvSpPr/>
          <p:nvPr/>
        </p:nvSpPr>
        <p:spPr>
          <a:xfrm>
            <a:off x="4757738" y="1194792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3</a:t>
            </a:r>
            <a:endParaRPr lang="en-US" sz="784" dirty="0"/>
          </a:p>
        </p:txBody>
      </p:sp>
      <p:sp>
        <p:nvSpPr>
          <p:cNvPr id="25" name="Text 22"/>
          <p:cNvSpPr/>
          <p:nvPr/>
        </p:nvSpPr>
        <p:spPr>
          <a:xfrm>
            <a:off x="5043488" y="1221581"/>
            <a:ext cx="6219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🌎 LATAM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4757738" y="1509117"/>
            <a:ext cx="162163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Ano 2-3 (2026-2027)</a:t>
            </a:r>
            <a:endParaRPr lang="en-US" sz="634" dirty="0"/>
          </a:p>
        </p:txBody>
      </p:sp>
      <p:sp>
        <p:nvSpPr>
          <p:cNvPr id="27" name="Text 24"/>
          <p:cNvSpPr/>
          <p:nvPr/>
        </p:nvSpPr>
        <p:spPr>
          <a:xfrm>
            <a:off x="4757738" y="1721644"/>
            <a:ext cx="1621631" cy="7428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75569"/>
                </a:solidFill>
              </a:rPr>
              <a:t>América Latina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Chile (CORFO, ANID)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Colômbia (Minciencias)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México (CONACYT)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IA multilíngue (ES)</a:t>
            </a:r>
            <a:endParaRPr lang="en-US" sz="634" dirty="0"/>
          </a:p>
        </p:txBody>
      </p:sp>
      <p:sp>
        <p:nvSpPr>
          <p:cNvPr id="28" name="Shape 25"/>
          <p:cNvSpPr/>
          <p:nvPr/>
        </p:nvSpPr>
        <p:spPr>
          <a:xfrm>
            <a:off x="4757738" y="2550207"/>
            <a:ext cx="1621631" cy="41612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4843463" y="2607357"/>
            <a:ext cx="14501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3B82F6"/>
                </a:solidFill>
              </a:rPr>
              <a:t>+1.000</a:t>
            </a:r>
            <a:endParaRPr lang="en-US" sz="987" dirty="0"/>
          </a:p>
        </p:txBody>
      </p:sp>
      <p:sp>
        <p:nvSpPr>
          <p:cNvPr id="30" name="Text 27"/>
          <p:cNvSpPr/>
          <p:nvPr/>
        </p:nvSpPr>
        <p:spPr>
          <a:xfrm>
            <a:off x="4843463" y="2802024"/>
            <a:ext cx="1450181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Usuários LATAM</a:t>
            </a:r>
            <a:endParaRPr lang="en-US" sz="534" dirty="0"/>
          </a:p>
        </p:txBody>
      </p:sp>
      <p:sp>
        <p:nvSpPr>
          <p:cNvPr id="31" name="Shape 28"/>
          <p:cNvSpPr/>
          <p:nvPr/>
        </p:nvSpPr>
        <p:spPr>
          <a:xfrm>
            <a:off x="6636544" y="1051917"/>
            <a:ext cx="1935956" cy="2085863"/>
          </a:xfrm>
          <a:prstGeom prst="rect">
            <a:avLst/>
          </a:prstGeom>
          <a:solidFill>
            <a:srgbClr val="8B5CF6">
              <a:alpha val="5000"/>
            </a:srgbClr>
          </a:solidFill>
          <a:ln w="18288">
            <a:solidFill>
              <a:srgbClr val="3B82F6">
                <a:alpha val="20000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800850" y="1194792"/>
            <a:ext cx="228600" cy="228600"/>
          </a:xfrm>
          <a:prstGeom prst="ellipse">
            <a:avLst/>
          </a:prstGeom>
          <a:solidFill>
            <a:srgbClr val="8B5CF6"/>
          </a:solidFill>
          <a:ln/>
        </p:spPr>
      </p:sp>
      <p:sp>
        <p:nvSpPr>
          <p:cNvPr id="33" name="Text 30"/>
          <p:cNvSpPr/>
          <p:nvPr/>
        </p:nvSpPr>
        <p:spPr>
          <a:xfrm>
            <a:off x="6800850" y="1194792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4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7086600" y="1221581"/>
            <a:ext cx="6451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🇪🇺 Europa</a:t>
            </a:r>
            <a:endParaRPr lang="en-US" sz="885" dirty="0"/>
          </a:p>
        </p:txBody>
      </p:sp>
      <p:sp>
        <p:nvSpPr>
          <p:cNvPr id="35" name="Text 32"/>
          <p:cNvSpPr/>
          <p:nvPr/>
        </p:nvSpPr>
        <p:spPr>
          <a:xfrm>
            <a:off x="6800850" y="1509117"/>
            <a:ext cx="16287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64748B"/>
                </a:solidFill>
              </a:rPr>
              <a:t>Ano 3-4 (2027-2028)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800850" y="1721644"/>
            <a:ext cx="1628775" cy="7428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475569"/>
                </a:solidFill>
              </a:rPr>
              <a:t>União Europeia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Horizon Europe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Newton Fund (UK)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Portugal, Espanha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• Colaborações cross-border</a:t>
            </a:r>
            <a:endParaRPr lang="en-US" sz="634" dirty="0"/>
          </a:p>
        </p:txBody>
      </p:sp>
      <p:sp>
        <p:nvSpPr>
          <p:cNvPr id="37" name="Shape 34"/>
          <p:cNvSpPr/>
          <p:nvPr/>
        </p:nvSpPr>
        <p:spPr>
          <a:xfrm>
            <a:off x="6800850" y="2550207"/>
            <a:ext cx="1628775" cy="41612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Text 35"/>
          <p:cNvSpPr/>
          <p:nvPr/>
        </p:nvSpPr>
        <p:spPr>
          <a:xfrm>
            <a:off x="6886575" y="2607357"/>
            <a:ext cx="14573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3B82F6"/>
                </a:solidFill>
              </a:rPr>
              <a:t>+2.000</a:t>
            </a:r>
            <a:endParaRPr lang="en-US" sz="987" dirty="0"/>
          </a:p>
        </p:txBody>
      </p:sp>
      <p:sp>
        <p:nvSpPr>
          <p:cNvPr id="39" name="Text 36"/>
          <p:cNvSpPr/>
          <p:nvPr/>
        </p:nvSpPr>
        <p:spPr>
          <a:xfrm>
            <a:off x="6886575" y="2802024"/>
            <a:ext cx="1457325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700"/>
              </a:lnSpc>
              <a:buNone/>
            </a:pPr>
            <a:r>
              <a:rPr lang="en-US" sz="534" b="1" dirty="0">
                <a:solidFill>
                  <a:srgbClr val="64748B"/>
                </a:solidFill>
              </a:rPr>
              <a:t>Usuários Europa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571500" y="3337806"/>
            <a:ext cx="8001000" cy="1465529"/>
          </a:xfrm>
          <a:prstGeom prst="rect">
            <a:avLst/>
          </a:prstGeom>
          <a:solidFill>
            <a:srgbClr val="3B82F6">
              <a:alpha val="8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742950" y="3509256"/>
            <a:ext cx="76581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E293B"/>
                </a:solidFill>
              </a:rPr>
              <a:t>Canais de Aquisição (Ano 1-2)</a:t>
            </a:r>
            <a:endParaRPr lang="en-US" sz="1090" dirty="0"/>
          </a:p>
        </p:txBody>
      </p:sp>
      <p:sp>
        <p:nvSpPr>
          <p:cNvPr id="42" name="Shape 39"/>
          <p:cNvSpPr/>
          <p:nvPr/>
        </p:nvSpPr>
        <p:spPr>
          <a:xfrm>
            <a:off x="742950" y="3837868"/>
            <a:ext cx="1850231" cy="79401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3" name="Text 40"/>
          <p:cNvSpPr/>
          <p:nvPr/>
        </p:nvSpPr>
        <p:spPr>
          <a:xfrm>
            <a:off x="857250" y="3952168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🤝</a:t>
            </a:r>
            <a:endParaRPr lang="en-US" sz="1269" dirty="0"/>
          </a:p>
        </p:txBody>
      </p:sp>
      <p:sp>
        <p:nvSpPr>
          <p:cNvPr id="44" name="Text 41"/>
          <p:cNvSpPr/>
          <p:nvPr/>
        </p:nvSpPr>
        <p:spPr>
          <a:xfrm>
            <a:off x="857250" y="4243276"/>
            <a:ext cx="1621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293B"/>
                </a:solidFill>
              </a:rPr>
              <a:t>Parcerias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857250" y="4407582"/>
            <a:ext cx="1621631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64748B"/>
                </a:solidFill>
              </a:rPr>
              <a:t>Aceleradoras, universidades, SEBRAE, FAPs</a:t>
            </a:r>
            <a:endParaRPr lang="en-US" sz="568" dirty="0"/>
          </a:p>
        </p:txBody>
      </p:sp>
      <p:sp>
        <p:nvSpPr>
          <p:cNvPr id="46" name="Shape 43"/>
          <p:cNvSpPr/>
          <p:nvPr/>
        </p:nvSpPr>
        <p:spPr>
          <a:xfrm>
            <a:off x="2678906" y="3837868"/>
            <a:ext cx="1850231" cy="79401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2793206" y="3952168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🚀</a:t>
            </a:r>
            <a:endParaRPr lang="en-US" sz="1269" dirty="0"/>
          </a:p>
        </p:txBody>
      </p:sp>
      <p:sp>
        <p:nvSpPr>
          <p:cNvPr id="48" name="Text 45"/>
          <p:cNvSpPr/>
          <p:nvPr/>
        </p:nvSpPr>
        <p:spPr>
          <a:xfrm>
            <a:off x="2793206" y="4243276"/>
            <a:ext cx="1621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293B"/>
                </a:solidFill>
              </a:rPr>
              <a:t>Product-Led</a:t>
            </a:r>
            <a:endParaRPr lang="en-US" sz="683" dirty="0"/>
          </a:p>
        </p:txBody>
      </p:sp>
      <p:sp>
        <p:nvSpPr>
          <p:cNvPr id="49" name="Text 46"/>
          <p:cNvSpPr/>
          <p:nvPr/>
        </p:nvSpPr>
        <p:spPr>
          <a:xfrm>
            <a:off x="2793206" y="4407582"/>
            <a:ext cx="1621631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64748B"/>
                </a:solidFill>
              </a:rPr>
              <a:t>Freemium, trial 14 dias, referral program</a:t>
            </a:r>
            <a:endParaRPr lang="en-US" sz="568" dirty="0"/>
          </a:p>
        </p:txBody>
      </p:sp>
      <p:sp>
        <p:nvSpPr>
          <p:cNvPr id="50" name="Shape 47"/>
          <p:cNvSpPr/>
          <p:nvPr/>
        </p:nvSpPr>
        <p:spPr>
          <a:xfrm>
            <a:off x="4614863" y="3837868"/>
            <a:ext cx="1850231" cy="79401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Text 48"/>
          <p:cNvSpPr/>
          <p:nvPr/>
        </p:nvSpPr>
        <p:spPr>
          <a:xfrm>
            <a:off x="4729163" y="3952168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📢</a:t>
            </a:r>
            <a:endParaRPr lang="en-US" sz="1269" dirty="0"/>
          </a:p>
        </p:txBody>
      </p:sp>
      <p:sp>
        <p:nvSpPr>
          <p:cNvPr id="52" name="Text 49"/>
          <p:cNvSpPr/>
          <p:nvPr/>
        </p:nvSpPr>
        <p:spPr>
          <a:xfrm>
            <a:off x="4729163" y="4243276"/>
            <a:ext cx="1621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293B"/>
                </a:solidFill>
              </a:rPr>
              <a:t>Performance</a:t>
            </a:r>
            <a:endParaRPr lang="en-US" sz="683" dirty="0"/>
          </a:p>
        </p:txBody>
      </p:sp>
      <p:sp>
        <p:nvSpPr>
          <p:cNvPr id="53" name="Text 50"/>
          <p:cNvSpPr/>
          <p:nvPr/>
        </p:nvSpPr>
        <p:spPr>
          <a:xfrm>
            <a:off x="4729163" y="4407582"/>
            <a:ext cx="1621631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64748B"/>
                </a:solidFill>
              </a:rPr>
              <a:t>Google Ads, LinkedIn Ads, Meta Ads</a:t>
            </a:r>
            <a:endParaRPr lang="en-US" sz="568" dirty="0"/>
          </a:p>
        </p:txBody>
      </p:sp>
      <p:sp>
        <p:nvSpPr>
          <p:cNvPr id="54" name="Shape 51"/>
          <p:cNvSpPr/>
          <p:nvPr/>
        </p:nvSpPr>
        <p:spPr>
          <a:xfrm>
            <a:off x="6550819" y="3837868"/>
            <a:ext cx="1850231" cy="79401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5" name="Text 52"/>
          <p:cNvSpPr/>
          <p:nvPr/>
        </p:nvSpPr>
        <p:spPr>
          <a:xfrm>
            <a:off x="6665119" y="3952168"/>
            <a:ext cx="1621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0000"/>
                </a:solidFill>
              </a:rPr>
              <a:t>📝</a:t>
            </a:r>
            <a:endParaRPr lang="en-US" sz="1269" dirty="0"/>
          </a:p>
        </p:txBody>
      </p:sp>
      <p:sp>
        <p:nvSpPr>
          <p:cNvPr id="56" name="Text 53"/>
          <p:cNvSpPr/>
          <p:nvPr/>
        </p:nvSpPr>
        <p:spPr>
          <a:xfrm>
            <a:off x="6665119" y="4243276"/>
            <a:ext cx="1621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E293B"/>
                </a:solidFill>
              </a:rPr>
              <a:t>Content</a:t>
            </a:r>
            <a:endParaRPr lang="en-US" sz="683" dirty="0"/>
          </a:p>
        </p:txBody>
      </p:sp>
      <p:sp>
        <p:nvSpPr>
          <p:cNvPr id="57" name="Text 54"/>
          <p:cNvSpPr/>
          <p:nvPr/>
        </p:nvSpPr>
        <p:spPr>
          <a:xfrm>
            <a:off x="6665119" y="4407582"/>
            <a:ext cx="1621631" cy="110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dirty="0">
                <a:solidFill>
                  <a:srgbClr val="64748B"/>
                </a:solidFill>
              </a:rPr>
              <a:t>SEO, newsletter, webinars, casos de sucesso</a:t>
            </a:r>
            <a:endParaRPr lang="en-US" sz="568" dirty="0"/>
          </a:p>
        </p:txBody>
      </p:sp>
      <p:sp>
        <p:nvSpPr>
          <p:cNvPr id="58" name="Shape 55"/>
          <p:cNvSpPr/>
          <p:nvPr/>
        </p:nvSpPr>
        <p:spPr>
          <a:xfrm>
            <a:off x="571500" y="4974785"/>
            <a:ext cx="1914525" cy="617934"/>
          </a:xfrm>
          <a:prstGeom prst="rect">
            <a:avLst/>
          </a:prstGeom>
          <a:solidFill>
            <a:srgbClr val="2563EB"/>
          </a:solidFill>
          <a:ln/>
        </p:spPr>
      </p:sp>
      <p:sp>
        <p:nvSpPr>
          <p:cNvPr id="59" name="Text 56"/>
          <p:cNvSpPr/>
          <p:nvPr/>
        </p:nvSpPr>
        <p:spPr>
          <a:xfrm>
            <a:off x="685800" y="5089085"/>
            <a:ext cx="16859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5.000</a:t>
            </a:r>
            <a:endParaRPr lang="en-US" sz="1397" dirty="0"/>
          </a:p>
        </p:txBody>
      </p:sp>
      <p:sp>
        <p:nvSpPr>
          <p:cNvPr id="60" name="Text 57"/>
          <p:cNvSpPr/>
          <p:nvPr/>
        </p:nvSpPr>
        <p:spPr>
          <a:xfrm>
            <a:off x="685800" y="5362333"/>
            <a:ext cx="16859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>
                    <a:alpha val="90000"/>
                  </a:srgbClr>
                </a:solidFill>
              </a:rPr>
              <a:t>Usuários Ano 3</a:t>
            </a:r>
            <a:endParaRPr lang="en-US" sz="584" dirty="0"/>
          </a:p>
        </p:txBody>
      </p:sp>
      <p:sp>
        <p:nvSpPr>
          <p:cNvPr id="61" name="Shape 58"/>
          <p:cNvSpPr/>
          <p:nvPr/>
        </p:nvSpPr>
        <p:spPr>
          <a:xfrm>
            <a:off x="2600325" y="4974785"/>
            <a:ext cx="1914525" cy="617934"/>
          </a:xfrm>
          <a:prstGeom prst="rect">
            <a:avLst/>
          </a:prstGeom>
          <a:solidFill>
            <a:srgbClr val="7C3AED"/>
          </a:solidFill>
          <a:ln/>
        </p:spPr>
      </p:sp>
      <p:sp>
        <p:nvSpPr>
          <p:cNvPr id="62" name="Text 59"/>
          <p:cNvSpPr/>
          <p:nvPr/>
        </p:nvSpPr>
        <p:spPr>
          <a:xfrm>
            <a:off x="2714625" y="5089085"/>
            <a:ext cx="16859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R$ 16.6M</a:t>
            </a:r>
            <a:endParaRPr lang="en-US" sz="1397" dirty="0"/>
          </a:p>
        </p:txBody>
      </p:sp>
      <p:sp>
        <p:nvSpPr>
          <p:cNvPr id="63" name="Text 60"/>
          <p:cNvSpPr/>
          <p:nvPr/>
        </p:nvSpPr>
        <p:spPr>
          <a:xfrm>
            <a:off x="2714625" y="5362333"/>
            <a:ext cx="16859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>
                    <a:alpha val="90000"/>
                  </a:srgbClr>
                </a:solidFill>
              </a:rPr>
              <a:t>ARR Ano 3</a:t>
            </a:r>
            <a:endParaRPr lang="en-US" sz="584" dirty="0"/>
          </a:p>
        </p:txBody>
      </p:sp>
      <p:sp>
        <p:nvSpPr>
          <p:cNvPr id="64" name="Shape 61"/>
          <p:cNvSpPr/>
          <p:nvPr/>
        </p:nvSpPr>
        <p:spPr>
          <a:xfrm>
            <a:off x="4629150" y="4974785"/>
            <a:ext cx="1914525" cy="617934"/>
          </a:xfrm>
          <a:prstGeom prst="rect">
            <a:avLst/>
          </a:prstGeom>
          <a:solidFill>
            <a:srgbClr val="059669"/>
          </a:solidFill>
          <a:ln/>
        </p:spPr>
      </p:sp>
      <p:sp>
        <p:nvSpPr>
          <p:cNvPr id="65" name="Text 62"/>
          <p:cNvSpPr/>
          <p:nvPr/>
        </p:nvSpPr>
        <p:spPr>
          <a:xfrm>
            <a:off x="4743450" y="5089085"/>
            <a:ext cx="16859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30%</a:t>
            </a:r>
            <a:endParaRPr lang="en-US" sz="1397" dirty="0"/>
          </a:p>
        </p:txBody>
      </p:sp>
      <p:sp>
        <p:nvSpPr>
          <p:cNvPr id="66" name="Text 63"/>
          <p:cNvSpPr/>
          <p:nvPr/>
        </p:nvSpPr>
        <p:spPr>
          <a:xfrm>
            <a:off x="4743450" y="5362333"/>
            <a:ext cx="16859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>
                    <a:alpha val="90000"/>
                  </a:srgbClr>
                </a:solidFill>
              </a:rPr>
              <a:t>Receita Internacional</a:t>
            </a:r>
            <a:endParaRPr lang="en-US" sz="584" dirty="0"/>
          </a:p>
        </p:txBody>
      </p:sp>
      <p:sp>
        <p:nvSpPr>
          <p:cNvPr id="67" name="Shape 64"/>
          <p:cNvSpPr/>
          <p:nvPr/>
        </p:nvSpPr>
        <p:spPr>
          <a:xfrm>
            <a:off x="6657975" y="4974785"/>
            <a:ext cx="1914525" cy="617934"/>
          </a:xfrm>
          <a:prstGeom prst="rect">
            <a:avLst/>
          </a:prstGeom>
          <a:solidFill>
            <a:srgbClr val="D97706"/>
          </a:solidFill>
          <a:ln/>
        </p:spPr>
      </p:sp>
      <p:sp>
        <p:nvSpPr>
          <p:cNvPr id="68" name="Text 65"/>
          <p:cNvSpPr/>
          <p:nvPr/>
        </p:nvSpPr>
        <p:spPr>
          <a:xfrm>
            <a:off x="6772275" y="5089085"/>
            <a:ext cx="168592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Mês 20</a:t>
            </a:r>
            <a:endParaRPr lang="en-US" sz="1397" dirty="0"/>
          </a:p>
        </p:txBody>
      </p:sp>
      <p:sp>
        <p:nvSpPr>
          <p:cNvPr id="69" name="Text 66"/>
          <p:cNvSpPr/>
          <p:nvPr/>
        </p:nvSpPr>
        <p:spPr>
          <a:xfrm>
            <a:off x="6772275" y="5362333"/>
            <a:ext cx="16859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>
                    <a:alpha val="90000"/>
                  </a:srgbClr>
                </a:solidFill>
              </a:rPr>
              <a:t>Break-even</a:t>
            </a:r>
            <a:endParaRPr lang="en-US" sz="58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8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971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2" b="1" dirty="0">
                <a:solidFill>
                  <a:srgbClr val="1E293B"/>
                </a:solidFill>
              </a:rPr>
              <a:t>Stack tecnológico escalável e proprietário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1011538"/>
            <a:ext cx="2524116" cy="273248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Backend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571500" y="1456237"/>
            <a:ext cx="2524116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85800" y="1556249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Web scraping inteligente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685800" y="1731271"/>
            <a:ext cx="229551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Crawlers monitoram sites de agências 24/7</a:t>
            </a:r>
            <a:endParaRPr lang="en-US" sz="674" dirty="0"/>
          </a:p>
        </p:txBody>
      </p:sp>
      <p:sp>
        <p:nvSpPr>
          <p:cNvPr id="8" name="Shape 5"/>
          <p:cNvSpPr/>
          <p:nvPr/>
        </p:nvSpPr>
        <p:spPr>
          <a:xfrm>
            <a:off x="571500" y="2075594"/>
            <a:ext cx="2524116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85800" y="2175607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NLP para análise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685800" y="2350629"/>
            <a:ext cx="229551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Extração de requisitos, prazos e critérios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71500" y="2694952"/>
            <a:ext cx="2524116" cy="545046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85800" y="2794964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Algoritmo de matching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685800" y="2969986"/>
            <a:ext cx="2295516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Modelo proprietário com </a:t>
            </a:r>
            <a:pPr algn="l" indent="0" marL="0">
              <a:lnSpc>
                <a:spcPts val="1000"/>
              </a:lnSpc>
              <a:buNone/>
            </a:pPr>
            <a:r>
              <a:rPr lang="en-US" sz="834" b="1" dirty="0">
                <a:solidFill>
                  <a:srgbClr val="475569"/>
                </a:solidFill>
              </a:rPr>
              <a:t>50+ variáveis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571500" y="3354298"/>
            <a:ext cx="2524116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85800" y="3454310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IA generativa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685800" y="3629332"/>
            <a:ext cx="229551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Fine-tuning de LLMs para redação técnica</a:t>
            </a:r>
            <a:endParaRPr lang="en-US" sz="674" dirty="0"/>
          </a:p>
        </p:txBody>
      </p:sp>
      <p:sp>
        <p:nvSpPr>
          <p:cNvPr id="17" name="Text 14"/>
          <p:cNvSpPr/>
          <p:nvPr/>
        </p:nvSpPr>
        <p:spPr>
          <a:xfrm>
            <a:off x="3309928" y="1011538"/>
            <a:ext cx="2524116" cy="273248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Frontend</a:t>
            </a:r>
            <a:endParaRPr lang="en-US" sz="987" dirty="0"/>
          </a:p>
        </p:txBody>
      </p:sp>
      <p:sp>
        <p:nvSpPr>
          <p:cNvPr id="18" name="Shape 15"/>
          <p:cNvSpPr/>
          <p:nvPr/>
        </p:nvSpPr>
        <p:spPr>
          <a:xfrm>
            <a:off x="3309928" y="1456237"/>
            <a:ext cx="2524116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3424228" y="1556249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Dashboard responsivo</a:t>
            </a:r>
            <a:endParaRPr lang="en-US" sz="734" dirty="0"/>
          </a:p>
        </p:txBody>
      </p:sp>
      <p:sp>
        <p:nvSpPr>
          <p:cNvPr id="20" name="Text 17"/>
          <p:cNvSpPr/>
          <p:nvPr/>
        </p:nvSpPr>
        <p:spPr>
          <a:xfrm>
            <a:off x="3424228" y="1731271"/>
            <a:ext cx="229551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Visualizações interativas de dados</a:t>
            </a:r>
            <a:endParaRPr lang="en-US" sz="674" dirty="0"/>
          </a:p>
        </p:txBody>
      </p:sp>
      <p:sp>
        <p:nvSpPr>
          <p:cNvPr id="21" name="Shape 18"/>
          <p:cNvSpPr/>
          <p:nvPr/>
        </p:nvSpPr>
        <p:spPr>
          <a:xfrm>
            <a:off x="3309928" y="2075594"/>
            <a:ext cx="2524116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3424228" y="2175607"/>
            <a:ext cx="2295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Mobile-first</a:t>
            </a:r>
            <a:endParaRPr lang="en-US" sz="734" dirty="0"/>
          </a:p>
        </p:txBody>
      </p:sp>
      <p:sp>
        <p:nvSpPr>
          <p:cNvPr id="23" name="Text 20"/>
          <p:cNvSpPr/>
          <p:nvPr/>
        </p:nvSpPr>
        <p:spPr>
          <a:xfrm>
            <a:off x="3424228" y="2350629"/>
            <a:ext cx="2295516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Alertas e acompanhamento em tempo real</a:t>
            </a:r>
            <a:endParaRPr lang="en-US" sz="674" dirty="0"/>
          </a:p>
        </p:txBody>
      </p:sp>
      <p:sp>
        <p:nvSpPr>
          <p:cNvPr id="24" name="Text 21"/>
          <p:cNvSpPr/>
          <p:nvPr/>
        </p:nvSpPr>
        <p:spPr>
          <a:xfrm>
            <a:off x="6048356" y="1011538"/>
            <a:ext cx="2524144" cy="273248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E293B"/>
                </a:solidFill>
              </a:rPr>
              <a:t>Dados</a:t>
            </a:r>
            <a:endParaRPr lang="en-US" sz="987" dirty="0"/>
          </a:p>
        </p:txBody>
      </p:sp>
      <p:sp>
        <p:nvSpPr>
          <p:cNvPr id="25" name="Shape 22"/>
          <p:cNvSpPr/>
          <p:nvPr/>
        </p:nvSpPr>
        <p:spPr>
          <a:xfrm>
            <a:off x="6048356" y="1456237"/>
            <a:ext cx="2524144" cy="545046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162656" y="1556249"/>
            <a:ext cx="22955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Base histórica</a:t>
            </a:r>
            <a:endParaRPr lang="en-US" sz="734" dirty="0"/>
          </a:p>
        </p:txBody>
      </p:sp>
      <p:sp>
        <p:nvSpPr>
          <p:cNvPr id="27" name="Text 24"/>
          <p:cNvSpPr/>
          <p:nvPr/>
        </p:nvSpPr>
        <p:spPr>
          <a:xfrm>
            <a:off x="6162656" y="1731271"/>
            <a:ext cx="2295544" cy="1699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834" b="1" dirty="0">
                <a:solidFill>
                  <a:srgbClr val="475569"/>
                </a:solidFill>
              </a:rPr>
              <a:t>10.000+ editais</a:t>
            </a:r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 em construção</a:t>
            </a:r>
            <a:endParaRPr lang="en-US" sz="834" dirty="0"/>
          </a:p>
        </p:txBody>
      </p:sp>
      <p:sp>
        <p:nvSpPr>
          <p:cNvPr id="28" name="Shape 25"/>
          <p:cNvSpPr/>
          <p:nvPr/>
        </p:nvSpPr>
        <p:spPr>
          <a:xfrm>
            <a:off x="6048356" y="2115582"/>
            <a:ext cx="2524144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6162656" y="2215595"/>
            <a:ext cx="22955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Análise de padrões</a:t>
            </a:r>
            <a:endParaRPr lang="en-US" sz="734" dirty="0"/>
          </a:p>
        </p:txBody>
      </p:sp>
      <p:sp>
        <p:nvSpPr>
          <p:cNvPr id="30" name="Text 27"/>
          <p:cNvSpPr/>
          <p:nvPr/>
        </p:nvSpPr>
        <p:spPr>
          <a:xfrm>
            <a:off x="6162656" y="2390617"/>
            <a:ext cx="2295544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Aprovação por agência e área</a:t>
            </a:r>
            <a:endParaRPr lang="en-US" sz="674" dirty="0"/>
          </a:p>
        </p:txBody>
      </p:sp>
      <p:sp>
        <p:nvSpPr>
          <p:cNvPr id="31" name="Shape 28"/>
          <p:cNvSpPr/>
          <p:nvPr/>
        </p:nvSpPr>
        <p:spPr>
          <a:xfrm>
            <a:off x="6048356" y="2734940"/>
            <a:ext cx="2524144" cy="505058"/>
          </a:xfrm>
          <a:prstGeom prst="rect">
            <a:avLst/>
          </a:prstGeom>
          <a:solidFill>
            <a:srgbClr val="8B5CF6">
              <a:alpha val="5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6162656" y="2834953"/>
            <a:ext cx="22955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1E293B"/>
                </a:solidFill>
              </a:rPr>
              <a:t>Feedback loop</a:t>
            </a:r>
            <a:endParaRPr lang="en-US" sz="734" dirty="0"/>
          </a:p>
        </p:txBody>
      </p:sp>
      <p:sp>
        <p:nvSpPr>
          <p:cNvPr id="33" name="Text 30"/>
          <p:cNvSpPr/>
          <p:nvPr/>
        </p:nvSpPr>
        <p:spPr>
          <a:xfrm>
            <a:off x="6162656" y="3009974"/>
            <a:ext cx="2295544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475569"/>
                </a:solidFill>
              </a:rPr>
              <a:t>Resultados melhoram o algoritmo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571500" y="4073668"/>
            <a:ext cx="8001000" cy="460772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742950" y="4216543"/>
            <a:ext cx="155334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E293B"/>
                </a:solidFill>
              </a:rPr>
              <a:t>Segurança e compliance</a:t>
            </a:r>
            <a:endParaRPr lang="en-US" sz="885" dirty="0"/>
          </a:p>
        </p:txBody>
      </p:sp>
      <p:sp>
        <p:nvSpPr>
          <p:cNvPr id="36" name="Text 33"/>
          <p:cNvSpPr/>
          <p:nvPr/>
        </p:nvSpPr>
        <p:spPr>
          <a:xfrm>
            <a:off x="2567760" y="4236188"/>
            <a:ext cx="11081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Criptografia end-to-end</a:t>
            </a:r>
            <a:endParaRPr lang="en-US" sz="727" dirty="0"/>
          </a:p>
        </p:txBody>
      </p:sp>
      <p:sp>
        <p:nvSpPr>
          <p:cNvPr id="37" name="Text 34"/>
          <p:cNvSpPr/>
          <p:nvPr/>
        </p:nvSpPr>
        <p:spPr>
          <a:xfrm>
            <a:off x="4004518" y="4236188"/>
            <a:ext cx="9593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Conformidade LGPD</a:t>
            </a:r>
            <a:endParaRPr lang="en-US" sz="727" dirty="0"/>
          </a:p>
        </p:txBody>
      </p:sp>
      <p:sp>
        <p:nvSpPr>
          <p:cNvPr id="38" name="Text 35"/>
          <p:cNvSpPr/>
          <p:nvPr/>
        </p:nvSpPr>
        <p:spPr>
          <a:xfrm>
            <a:off x="5292458" y="4236188"/>
            <a:ext cx="13953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475569"/>
                </a:solidFill>
              </a:rPr>
              <a:t>Infraestrutura cloud escalável</a:t>
            </a:r>
            <a:endParaRPr lang="en-US" sz="727" dirty="0"/>
          </a:p>
        </p:txBody>
      </p:sp>
      <p:sp>
        <p:nvSpPr>
          <p:cNvPr id="39" name="Shape 36"/>
          <p:cNvSpPr/>
          <p:nvPr/>
        </p:nvSpPr>
        <p:spPr>
          <a:xfrm>
            <a:off x="571500" y="4705890"/>
            <a:ext cx="8001000" cy="746522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40" name="Text 37"/>
          <p:cNvSpPr/>
          <p:nvPr/>
        </p:nvSpPr>
        <p:spPr>
          <a:xfrm>
            <a:off x="771525" y="4877340"/>
            <a:ext cx="76009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Vantagem competitiva</a:t>
            </a:r>
            <a:endParaRPr lang="en-US" sz="885" dirty="0"/>
          </a:p>
        </p:txBody>
      </p:sp>
      <p:sp>
        <p:nvSpPr>
          <p:cNvPr id="41" name="Text 38"/>
          <p:cNvSpPr/>
          <p:nvPr/>
        </p:nvSpPr>
        <p:spPr>
          <a:xfrm>
            <a:off x="771525" y="5109511"/>
            <a:ext cx="76009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FFFF">
                    <a:alpha val="95000"/>
                  </a:srgbClr>
                </a:solidFill>
              </a:rPr>
              <a:t>Quanto mais usuários, mais dados, melhor o algoritmo — </a:t>
            </a:r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>
                    <a:alpha val="95000"/>
                  </a:srgbClr>
                </a:solidFill>
              </a:rPr>
              <a:t>efeito de rede</a:t>
            </a:r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FFFFFF">
                    <a:alpha val="95000"/>
                  </a:srgbClr>
                </a:solidFill>
              </a:rPr>
              <a:t> que cria barreira de entrada para competidores</a:t>
            </a:r>
            <a:endParaRPr lang="en-US" sz="8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2025-11-10T19:20:17Z</dcterms:created>
  <dcterms:modified xsi:type="dcterms:W3CDTF">2025-11-10T19:20:17Z</dcterms:modified>
</cp:coreProperties>
</file>